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4" r:id="rId6"/>
    <p:sldId id="261" r:id="rId7"/>
    <p:sldId id="262" r:id="rId8"/>
    <p:sldId id="263" r:id="rId9"/>
    <p:sldId id="265" r:id="rId10"/>
    <p:sldId id="272" r:id="rId11"/>
    <p:sldId id="273" r:id="rId12"/>
    <p:sldId id="276" r:id="rId13"/>
    <p:sldId id="268" r:id="rId14"/>
    <p:sldId id="277" r:id="rId15"/>
    <p:sldId id="278" r:id="rId16"/>
    <p:sldId id="297" r:id="rId17"/>
    <p:sldId id="279" r:id="rId18"/>
    <p:sldId id="280" r:id="rId19"/>
    <p:sldId id="281" r:id="rId20"/>
    <p:sldId id="282" r:id="rId21"/>
    <p:sldId id="283" r:id="rId22"/>
    <p:sldId id="284" r:id="rId23"/>
    <p:sldId id="266" r:id="rId24"/>
    <p:sldId id="294" r:id="rId25"/>
    <p:sldId id="267" r:id="rId26"/>
    <p:sldId id="269" r:id="rId27"/>
    <p:sldId id="293" r:id="rId28"/>
    <p:sldId id="271" r:id="rId29"/>
    <p:sldId id="285" r:id="rId30"/>
    <p:sldId id="286" r:id="rId31"/>
    <p:sldId id="287" r:id="rId32"/>
    <p:sldId id="298" r:id="rId33"/>
    <p:sldId id="288" r:id="rId34"/>
    <p:sldId id="289" r:id="rId35"/>
    <p:sldId id="290" r:id="rId36"/>
    <p:sldId id="291" r:id="rId37"/>
    <p:sldId id="292" r:id="rId38"/>
    <p:sldId id="295" r:id="rId39"/>
    <p:sldId id="274" r:id="rId40"/>
    <p:sldId id="275" r:id="rId41"/>
    <p:sldId id="270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esktop\&#1074;&#1080;&#1076;&#1077;&#1086;%20&#1085;&#1072;%20&#1091;&#1095;%20&#1075;&#1086;&#1076;&#1072;\20180115_081920%20(2).mp4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ocuments\VTS_01_1-1.wmv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ocuments\NVEExport.0002.avi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ocuments\20180126_150926%20(2).mp4" TargetMode="Externa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1;%20&#1073;&#1072;&#1090;&#1099;&#1088;&#1072;&#1103;.mp4" TargetMode="Externa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20180202_132702.mp4" TargetMode="Externa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esktop\&#1074;&#1080;&#1076;&#1077;&#1086;%20&#1085;&#1072;%20&#1091;&#1095;%20&#1075;&#1086;&#1076;&#1072;\20180110_091003.mp4" TargetMode="Externa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esktop\&#1074;&#1080;&#1076;&#1077;&#1086;%20&#1085;&#1072;%20&#1091;&#1095;%20&#1075;&#1086;&#1076;&#1072;\20171228_081135.mp4" TargetMode="Externa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werty\Desktop\&#1074;&#1080;&#1076;&#1077;&#1086;%20&#1085;&#1072;%20&#1091;&#1095;%20&#1075;&#1086;&#1076;&#1072;\VID-20180126-WA0070.mp4" TargetMode="Externa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ty\Desktop\ramka-png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07340"/>
            <a:ext cx="9721080" cy="7245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72207"/>
          </a:xfrm>
        </p:spPr>
        <p:txBody>
          <a:bodyPr/>
          <a:lstStyle/>
          <a:p>
            <a:r>
              <a:rPr lang="ru-RU" dirty="0" smtClean="0"/>
              <a:t>Учитель года</a:t>
            </a:r>
            <a:br>
              <a:rPr lang="ru-RU" dirty="0" smtClean="0"/>
            </a:br>
            <a:r>
              <a:rPr lang="ru-RU" dirty="0" smtClean="0"/>
              <a:t> 2018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qwerty\Desktop\raznoe-kancelyariya-knigi-kniga-karandas-642206.jpg"/>
          <p:cNvPicPr>
            <a:picLocks noChangeAspect="1" noChangeArrowheads="1"/>
          </p:cNvPicPr>
          <p:nvPr/>
        </p:nvPicPr>
        <p:blipFill>
          <a:blip r:embed="rId3" cstate="print">
            <a:lum bright="-6000" contrast="8000"/>
          </a:blip>
          <a:srcRect/>
          <a:stretch>
            <a:fillRect/>
          </a:stretch>
        </p:blipFill>
        <p:spPr bwMode="auto">
          <a:xfrm>
            <a:off x="1763688" y="2825934"/>
            <a:ext cx="5976664" cy="3199856"/>
          </a:xfrm>
          <a:prstGeom prst="rect">
            <a:avLst/>
          </a:prstGeom>
          <a:ln w="63500" cmpd="sng">
            <a:solidFill>
              <a:schemeClr val="accent2">
                <a:lumMod val="75000"/>
              </a:schemeClr>
            </a:solidFill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Очень эффективными методами являются: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Дискуссии, поощрение нравственных размышлений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Рассматривание нравственных и духовных проблем из реальной жизни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Рассказы учителя из личной жизни;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ситуаций – задач на нахождение правильного морального решения;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ситуаций – упражнений в моральном выборе поступка.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Приёмы используемые на уроках: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Пятиминутки- прологи;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Приём мыслительного штурма;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Проецирование моральных идей на собственную жизнь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Проецирование моральных проблем, решаемых нашими классиками 18-19 веках и их оценка с точки зрения современных общепринятых эталонов поведения.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Принцип моей работы заключается в следующем: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Заниматься самообразованием.</a:t>
            </a:r>
          </a:p>
          <a:p>
            <a:pPr indent="127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Всех результатов добиваться своим трудом.</a:t>
            </a:r>
          </a:p>
          <a:p>
            <a:pPr indent="127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Изучать и внедрять инновационные образовательные технологии. </a:t>
            </a:r>
          </a:p>
          <a:p>
            <a:pPr indent="127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Любое начатое дело доводить до конца.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7300" b="1" i="1" dirty="0" smtClean="0">
                <a:solidFill>
                  <a:schemeClr val="accent2">
                    <a:lumMod val="75000"/>
                  </a:schemeClr>
                </a:solidFill>
              </a:rPr>
              <a:t>Открытые уроки.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qwerty\Desktop\фотки\1610142473-OldBookQuilPen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104569" cy="4607664"/>
          </a:xfrm>
          <a:prstGeom prst="rect">
            <a:avLst/>
          </a:prstGeom>
          <a:noFill/>
          <a:ln w="57150" cap="rnd" cmpd="sng">
            <a:solidFill>
              <a:schemeClr val="accent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bg2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М.Гамидов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«Кусок хлеба» (7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qwerty\Desktop\DSC024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275410"/>
            <a:ext cx="7780444" cy="5177926"/>
          </a:xfrm>
          <a:prstGeom prst="rect">
            <a:avLst/>
          </a:prstGeom>
          <a:ln w="53975" cap="rnd" cmpd="sng"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М.Расулов «После свадьбы»  (9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qwerty\Desktop\фотки\2f91aef092fb2f6ee00c3507847d72d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908"/>
            <a:ext cx="7682196" cy="4824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rnd" cmpd="sng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Урок объяснения нового материала.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0180115_081920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728846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Ахмедхан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Абу –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Бакар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«Берегите медведя» (7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E:\загидат\АЗА\фото аза\DSC024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67097"/>
            <a:ext cx="7744251" cy="50073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3975" cap="rnd" cmpd="sng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Хабиб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Алиев «Мамино веретено» (6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qwerty\Desktop\фотки\IMG-20180104-WA0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600200"/>
            <a:ext cx="7632848" cy="47741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rnd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Жизнь и творчество Расула Гамзатова. (11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Зубайру\Desktop\img2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200"/>
            <a:ext cx="7848873" cy="4925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1275" cap="rnd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ty\Desktop\dlja-teksta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Арсланова </a:t>
            </a:r>
            <a:r>
              <a:rPr lang="ru-RU" dirty="0" err="1" smtClean="0"/>
              <a:t>Загидат</a:t>
            </a:r>
            <a:r>
              <a:rPr lang="ru-RU" dirty="0" smtClean="0"/>
              <a:t> </a:t>
            </a:r>
            <a:r>
              <a:rPr lang="ru-RU" dirty="0" err="1" smtClean="0"/>
              <a:t>Абдуллаевна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учитель </a:t>
            </a:r>
          </a:p>
          <a:p>
            <a:pPr algn="ctr">
              <a:buNone/>
            </a:pPr>
            <a:r>
              <a:rPr lang="ru-RU" dirty="0" smtClean="0"/>
              <a:t>родного языка и литературы МКОУ «</a:t>
            </a:r>
            <a:r>
              <a:rPr lang="ru-RU" dirty="0" err="1" smtClean="0"/>
              <a:t>Сергокалинской</a:t>
            </a:r>
            <a:r>
              <a:rPr lang="ru-RU" dirty="0" smtClean="0"/>
              <a:t> СОШ №1»</a:t>
            </a:r>
          </a:p>
          <a:p>
            <a:endParaRPr lang="ru-RU" dirty="0" smtClean="0"/>
          </a:p>
          <a:p>
            <a:pPr>
              <a:buNone/>
            </a:pPr>
            <a:r>
              <a:rPr lang="ru-RU" smtClean="0"/>
              <a:t>     Педагогический  </a:t>
            </a:r>
            <a:r>
              <a:rPr lang="ru-RU" dirty="0" smtClean="0"/>
              <a:t>стаж – 22 года.</a:t>
            </a:r>
          </a:p>
          <a:p>
            <a:pPr>
              <a:buNone/>
            </a:pPr>
            <a:r>
              <a:rPr lang="ru-RU" dirty="0" smtClean="0"/>
              <a:t>     Квалификационная категория – высшая.</a:t>
            </a:r>
            <a:endParaRPr lang="ru-RU" dirty="0"/>
          </a:p>
        </p:txBody>
      </p:sp>
      <p:pic>
        <p:nvPicPr>
          <p:cNvPr id="7" name="Picture 2" descr="C:\Users\qwerty\Desktop\фотки для видео\IMG-20180104-WA0042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-1410"/>
          <a:stretch>
            <a:fillRect/>
          </a:stretch>
        </p:blipFill>
        <p:spPr bwMode="auto">
          <a:xfrm>
            <a:off x="774778" y="1196752"/>
            <a:ext cx="3797222" cy="5328592"/>
          </a:xfrm>
          <a:prstGeom prst="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  <a:ln w="63500" cmpd="sng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40000"/>
                <a:lumOff val="6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ty\Desktop\фотки\IMG-20180104-WA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41264"/>
            <a:ext cx="7416825" cy="517554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0325" cap="rnd" cmpd="sng">
            <a:solidFill>
              <a:schemeClr val="accent2">
                <a:lumMod val="75000"/>
                <a:alpha val="88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Хабиб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Алиев «Летние вечера» (5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Сайгид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Абдуллаев «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Мусакай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» (6 класс)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qwerty\Desktop\abdullaev-sajjgid-nukhkadievich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5904656" cy="49772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 cap="rnd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Внеклассные мероприятия.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qwerty\Desktop\1440148943-44208-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35696" y="2060848"/>
            <a:ext cx="5256584" cy="4604128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t="100000" r="100000"/>
            </a:path>
          </a:gradFill>
          <a:ln w="38100" cap="rnd" cmpd="sng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/>
            </a:gradFill>
            <a:prstDash val="lgDashDotDot"/>
            <a:round/>
          </a:ln>
          <a:scene3d>
            <a:camera prst="orthographicFront"/>
            <a:lightRig rig="threePt" dir="t"/>
          </a:scene3d>
          <a:sp3d extrusionH="76200" contourW="12700">
            <a:bevelB w="165100" prst="coolSlant"/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Вечер памяти Магомеда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Гамидова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Урок - сценка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qwerty\Desktop\IMG-20171203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491880" cy="3573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 cap="sq"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qwerty\Desktop\IMG-20171203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9393" cy="32849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0325"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C:\Users\qwerty\Desktop\IMG-20171203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577976"/>
            <a:ext cx="3563888" cy="42800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7625" cap="rnd" cmpd="sng">
            <a:solidFill>
              <a:schemeClr val="accent2"/>
            </a:solidFill>
            <a:round/>
          </a:ln>
          <a:scene3d>
            <a:camera prst="orthographicFront">
              <a:rot lat="0" lon="0" rev="0"/>
            </a:camera>
            <a:lightRig rig="threePt" dir="t"/>
          </a:scene3d>
          <a:sp3d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TS_01_1-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5797" y="692696"/>
            <a:ext cx="7634635" cy="5815986"/>
          </a:xfrm>
          <a:prstGeom prst="flowChartAlternateProcess">
            <a:avLst/>
          </a:prstGeom>
          <a:ln w="63500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Лучшие традиции дагестанцев в произведениях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Хабиба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Алиева.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qwerty\Desktop\IMG-20180104-WA0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1"/>
            <a:ext cx="4788024" cy="5229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accent2"/>
            </a:solidFill>
          </a:ln>
        </p:spPr>
      </p:pic>
      <p:pic>
        <p:nvPicPr>
          <p:cNvPr id="2051" name="Picture 3" descr="C:\Users\qwerty\Desktop\IMG-20180104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4355976" cy="5229200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Встреча с родственниками поэта.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qwerty\Desktop\IMG-20180105-WA0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5544616" cy="4149080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qwerty\Desktop\IMG-20180105-WA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952328" cy="5295900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NVEExport.00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7632848" cy="5724636"/>
          </a:xfrm>
          <a:prstGeom prst="flowChartAlternateProcess">
            <a:avLst/>
          </a:prstGeom>
          <a:ln w="63500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ИКТ на уроках родного языка и литературы.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qwerty\Desktop\IMG-20180115-WA00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Вечер, посвящённый жизни и творчеству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Азиза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Иминагаева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Зубайру\Desktop\Новая папка\20180119_1026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848871" cy="4608512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qwerty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136"/>
            <a:ext cx="9144000" cy="6861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Урок-игра «Удивителен мир даргинского языка»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G:\загидат\фото\2013-02-15 13.51.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4456" cy="2437631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загидат\фото\2013-02-16 10.46.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536504" cy="2448272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загидат\фото\2013-02-16 11.41.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76464" cy="3068960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загидат\фото\2013-02-16 10.02.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25044"/>
            <a:ext cx="4499992" cy="3032956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Вечер даргинской поэзии в районной библиотеке.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qwerty\Desktop\фотки\IMG-2018012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572000" cy="3636799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9219" name="Picture 3" descr="C:\Users\qwerty\Desktop\фотки\20180126_15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572000" cy="3240360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Стихи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Азиза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Иминагаева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0180126_150926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1808" y="1124744"/>
            <a:ext cx="7034568" cy="527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 памятника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Омарла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Батырая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qwerty\Desktop\фотки\20180202_133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355976" cy="3384376"/>
          </a:xfrm>
          <a:prstGeom prst="rect">
            <a:avLst/>
          </a:prstGeom>
          <a:noFill/>
          <a:ln w="63500" cap="rnd"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qwerty\Desktop\фотки\20180202_133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4716016" cy="3789040"/>
          </a:xfrm>
          <a:prstGeom prst="rect">
            <a:avLst/>
          </a:prstGeom>
          <a:noFill/>
          <a:ln w="63500" cap="rnd" cmpd="sng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у батыра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412776"/>
            <a:ext cx="7008779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Батырай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бессмертен.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Мунги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Ахмед о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Батырае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20180202_1327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5598" y="1412776"/>
            <a:ext cx="700077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Разборы на уроках родного языка в 9»А»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20180110_0910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270100"/>
            <a:ext cx="7128792" cy="503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Словарный диктант в 8 «Б»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20171228_08113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484784"/>
            <a:ext cx="6768752" cy="483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Привитие любви к родному языку и литературе.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VID-20180126-WA007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412776"/>
            <a:ext cx="6840760" cy="480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Мои публикации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qwerty\Desktop\20180127_201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Моя педагогическая концепция: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«Формы и методы работы на уроках родного языка и литературы как средство расширения и углубления знаний по предмету»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qwerty\Desktop\20180127_2028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558796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Курсы повышения квалификации.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qwerty\Desktop\Тамбовские курсы 20180104_2344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848872" cy="5256584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Tvorcheskij-pedagog-eto-pedagog-sposobnyj-preobrazovatsja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7000" contrast="-3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Моё педагогическое кредо: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«Быть требовательным не только к ученикам, но и к себе, не останавливаться на достигнутом и постоянно совершенствоваться»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Мой девиз: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«Чтобы иметь право учить, надо постоянно учиться самому»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qwerty\Desktop\IMG-20180115-WA00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7839502" cy="440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Ребёнок, словно чистый лист бумаги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Неосторожно не сомни его судьбу,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 помоги ему, придай отваги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научи выигрывать борьбу.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Нормы и требования: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Хорошо владеть своим предметом, стараясь знать всё или многое из достижений по моему предмету, о новой психологии и методике преподавания;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Серьёзно и обстоятельно готовиться к урокам, в том числе и психологически;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Применять элементы современных технологий, ориентироваться на стандарты нового поколения;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Создавать дидактические, контрольно-измерительные и наглядные материалы.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Прежде всего, в своей работе я руководствуюсь словами Конфуция: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«Я слышу – и забываю, я вижу – и запоминаю, я делаю – и понимаю» 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471</Words>
  <Application>Microsoft Office PowerPoint</Application>
  <PresentationFormat>Экран (4:3)</PresentationFormat>
  <Paragraphs>64</Paragraphs>
  <Slides>42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Учитель года  2018</vt:lpstr>
      <vt:lpstr>Арсланова Загидат Абдуллаевна</vt:lpstr>
      <vt:lpstr>Слайд 3</vt:lpstr>
      <vt:lpstr>Моя педагогическая концепция:</vt:lpstr>
      <vt:lpstr>Моё педагогическое кредо:</vt:lpstr>
      <vt:lpstr>Мой девиз: «Чтобы иметь право учить, надо постоянно учиться самому» </vt:lpstr>
      <vt:lpstr>Слайд 7</vt:lpstr>
      <vt:lpstr>Нормы и требования:</vt:lpstr>
      <vt:lpstr>Слайд 9</vt:lpstr>
      <vt:lpstr>Очень эффективными методами являются:</vt:lpstr>
      <vt:lpstr>Приёмы используемые на уроках:</vt:lpstr>
      <vt:lpstr> Принцип моей работы заключается в следующем: </vt:lpstr>
      <vt:lpstr> Открытые уроки. </vt:lpstr>
      <vt:lpstr>М.Гамидов «Кусок хлеба» (7 класс)</vt:lpstr>
      <vt:lpstr>М.Расулов «После свадьбы»  (9 класс)</vt:lpstr>
      <vt:lpstr>Урок объяснения нового материала.</vt:lpstr>
      <vt:lpstr>Ахмедхан Абу – Бакар «Берегите медведя» (7 класс)</vt:lpstr>
      <vt:lpstr>Хабиб Алиев «Мамино веретено» (6 класс)</vt:lpstr>
      <vt:lpstr>Жизнь и творчество Расула Гамзатова. (11 класс)</vt:lpstr>
      <vt:lpstr>Хабиб Алиев «Летние вечера» (5 класс)</vt:lpstr>
      <vt:lpstr>Сайгид Абдуллаев «Мусакай» (6 класс)</vt:lpstr>
      <vt:lpstr>Внеклассные мероприятия.</vt:lpstr>
      <vt:lpstr> Вечер памяти Магомеда Гамидова. Урок - сценка</vt:lpstr>
      <vt:lpstr>Слайд 24</vt:lpstr>
      <vt:lpstr>Лучшие традиции дагестанцев в произведениях Хабиба Алиева.</vt:lpstr>
      <vt:lpstr>Встреча с родственниками поэта.</vt:lpstr>
      <vt:lpstr>Слайд 27</vt:lpstr>
      <vt:lpstr>ИКТ на уроках родного языка и литературы.</vt:lpstr>
      <vt:lpstr>Вечер, посвящённый жизни и творчеству Азиза Иминагаева.</vt:lpstr>
      <vt:lpstr>Урок-игра «Удивителен мир даргинского языка»</vt:lpstr>
      <vt:lpstr>Вечер даргинской поэзии в районной библиотеке.</vt:lpstr>
      <vt:lpstr>Стихи Азиза Иминагаева.</vt:lpstr>
      <vt:lpstr>У памятника Омарла Батырая.</vt:lpstr>
      <vt:lpstr>Батырай бессмертен.</vt:lpstr>
      <vt:lpstr>Мунги Ахмед о Батырае.</vt:lpstr>
      <vt:lpstr>Разборы на уроках родного языка в 9»А»</vt:lpstr>
      <vt:lpstr>Словарный диктант в 8 «Б»</vt:lpstr>
      <vt:lpstr>Привитие любви к родному языку и литературе.</vt:lpstr>
      <vt:lpstr>Мои публикации </vt:lpstr>
      <vt:lpstr>Слайд 40</vt:lpstr>
      <vt:lpstr>Курсы повышения квалификации.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  2018</dc:title>
  <dc:creator>qwerty</dc:creator>
  <cp:lastModifiedBy>Зубайру</cp:lastModifiedBy>
  <cp:revision>72</cp:revision>
  <dcterms:created xsi:type="dcterms:W3CDTF">2018-01-04T16:03:08Z</dcterms:created>
  <dcterms:modified xsi:type="dcterms:W3CDTF">2018-02-04T19:50:25Z</dcterms:modified>
</cp:coreProperties>
</file>