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  <p:sldMasterId id="2147483936" r:id="rId24"/>
    <p:sldMasterId id="2147483948" r:id="rId25"/>
    <p:sldMasterId id="2147483960" r:id="rId26"/>
    <p:sldMasterId id="2147483972" r:id="rId27"/>
    <p:sldMasterId id="2147483984" r:id="rId28"/>
    <p:sldMasterId id="2147483996" r:id="rId29"/>
    <p:sldMasterId id="2147484008" r:id="rId30"/>
    <p:sldMasterId id="2147484020" r:id="rId31"/>
  </p:sldMasterIdLst>
  <p:sldIdLst>
    <p:sldId id="257" r:id="rId32"/>
    <p:sldId id="258" r:id="rId33"/>
    <p:sldId id="259" r:id="rId34"/>
    <p:sldId id="260" r:id="rId35"/>
    <p:sldId id="261" r:id="rId36"/>
    <p:sldId id="262" r:id="rId37"/>
    <p:sldId id="263" r:id="rId38"/>
    <p:sldId id="264" r:id="rId39"/>
    <p:sldId id="265" r:id="rId40"/>
    <p:sldId id="266" r:id="rId41"/>
    <p:sldId id="267" r:id="rId42"/>
    <p:sldId id="268" r:id="rId43"/>
    <p:sldId id="269" r:id="rId44"/>
    <p:sldId id="270" r:id="rId45"/>
    <p:sldId id="271" r:id="rId46"/>
    <p:sldId id="272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285" r:id="rId60"/>
    <p:sldId id="286" r:id="rId61"/>
    <p:sldId id="287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8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61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99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785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427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873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147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126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566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607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671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5400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329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92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645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518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85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223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395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497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767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547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982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6165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64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4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069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231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909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465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548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589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557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466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659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30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756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6515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223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20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866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032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6512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409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794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905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58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748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583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388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00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334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4701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427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531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172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3890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21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0769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3564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323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844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3319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679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4657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766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10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386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91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54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116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513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3157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810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5333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112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914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368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8015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0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7572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298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980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937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022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28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299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0406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969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777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37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9330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748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8279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1944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5052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0839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1608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270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7043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8500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01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926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923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975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717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8073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47558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2523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5229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4174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9430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8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2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8130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6234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9987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6407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379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9412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687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497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91860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303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2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8781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8595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388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3493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4275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7370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3321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5995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7397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8683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33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8127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04863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792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6800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4414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945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8663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8570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3564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7011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685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4395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7690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28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1785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157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2956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532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8364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8191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370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44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4642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4586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1570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29302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693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9039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9457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0962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3192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8613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42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6854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26053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507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5333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9917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0028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7809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9288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1098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2257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38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3005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6282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1748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53356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6308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2486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3158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4535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5755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1553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54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3785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8920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8966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3359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6339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6821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11856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3039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9559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6907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179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1825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275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5207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8513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2301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9070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9202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8481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4423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4620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92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4346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6024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0533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2779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0619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96983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3651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2596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8691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2875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3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91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5040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3166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9589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4936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0486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5799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5263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1137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6410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29746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43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9943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1671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7139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1666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6648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530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6503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3910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4407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6499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81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3583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0553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7498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0099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5208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3180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7867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0033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3566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889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83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7682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7793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5204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4465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9756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3188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8445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6778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1789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53262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05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6439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8526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70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779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11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75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72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1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37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37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2805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692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69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9283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873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074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79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603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0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38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50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15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1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006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640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60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358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058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012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1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629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611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730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521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325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6243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528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7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136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741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7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83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937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873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661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228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2567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893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933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97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889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20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43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898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941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915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890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588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731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368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687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856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6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1065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935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517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585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363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15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02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747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2552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905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68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4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42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04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7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7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7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1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4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2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31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5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9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43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78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4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1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6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9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9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0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3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2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5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8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51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57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0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7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4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8.xml"/><Relationship Id="rId4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628384" cy="576064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b="1" dirty="0">
                <a:latin typeface="Times New Roman" pitchFamily="18" charset="0"/>
                <a:ea typeface="+mn-ea"/>
                <a:cs typeface="Times New Roman" pitchFamily="18" charset="0"/>
              </a:rPr>
              <a:t>Тема урока: «Воды суши: реки и озера»</a:t>
            </a:r>
            <a:r>
              <a:rPr lang="ru-RU" sz="2000" dirty="0">
                <a:ea typeface="+mn-ea"/>
                <a:cs typeface="+mn-cs"/>
              </a:rPr>
              <a:t/>
            </a:r>
            <a:br>
              <a:rPr lang="ru-RU" sz="2000" dirty="0">
                <a:ea typeface="+mn-ea"/>
                <a:cs typeface="+mn-cs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6400800" cy="4464495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Габибуллаева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П.У., учитель МКОУ «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Сергокалинская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СОШ№1»</a:t>
            </a:r>
          </a:p>
          <a:p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г.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021" y="1340768"/>
            <a:ext cx="3938587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42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7632848" cy="4896544"/>
          </a:xfrm>
        </p:spPr>
        <p:txBody>
          <a:bodyPr>
            <a:normAutofit/>
          </a:bodyPr>
          <a:lstStyle/>
          <a:p>
            <a:pPr marL="274320" lvl="0" indent="-274320" algn="l">
              <a:buClr>
                <a:srgbClr val="31B6FD"/>
              </a:buClr>
              <a:buFont typeface="Symbol" pitchFamily="18" charset="2"/>
              <a:buChar char=""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Река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это водный поток, протекающий в углублении земной поверхности;</a:t>
            </a:r>
          </a:p>
          <a:p>
            <a:pPr marL="274320" lvl="0" indent="-274320" algn="l">
              <a:buClr>
                <a:srgbClr val="31B6FD"/>
              </a:buClr>
              <a:buFont typeface="Symbol" pitchFamily="18" charset="2"/>
              <a:buChar char=""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Речная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долина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углубление в рельефе, которое  занимает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река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lvl="0" indent="-274320" algn="l">
              <a:buClr>
                <a:srgbClr val="31B6FD"/>
              </a:buClr>
              <a:buFont typeface="Symbol" pitchFamily="18" charset="2"/>
              <a:buChar char=""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Пойма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часть речной долины, затапливаемая во время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половодья;</a:t>
            </a:r>
          </a:p>
          <a:p>
            <a:pPr marL="274320" lvl="0" indent="-274320" algn="l">
              <a:buClr>
                <a:srgbClr val="31B6FD"/>
              </a:buClr>
              <a:buFont typeface="Symbol" pitchFamily="18" charset="2"/>
              <a:buChar char=""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Русло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— это углубление, по которому вода течет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постоянно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lvl="0" indent="-274320" algn="l">
              <a:buClr>
                <a:srgbClr val="31B6FD"/>
              </a:buClr>
              <a:buFont typeface="Symbol" pitchFamily="18" charset="2"/>
              <a:buChar char=""/>
            </a:pPr>
            <a:endParaRPr lang="ru-RU" sz="2200" b="1" dirty="0">
              <a:solidFill>
                <a:srgbClr val="073E87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14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3621" t="26511" r="62340" b="41848"/>
          <a:stretch/>
        </p:blipFill>
        <p:spPr bwMode="auto">
          <a:xfrm>
            <a:off x="467545" y="548680"/>
            <a:ext cx="8064896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899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6603" t="11402" r="15224" b="11631"/>
          <a:stretch/>
        </p:blipFill>
        <p:spPr bwMode="auto">
          <a:xfrm>
            <a:off x="971600" y="836712"/>
            <a:ext cx="6984776" cy="53285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654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20688"/>
            <a:ext cx="6400800" cy="4408513"/>
          </a:xfrm>
        </p:spPr>
        <p:txBody>
          <a:bodyPr>
            <a:normAutofit lnSpcReduction="10000"/>
          </a:bodyPr>
          <a:lstStyle/>
          <a:p>
            <a:pPr marL="274320" lvl="0" indent="-274320" algn="l">
              <a:buClr>
                <a:srgbClr val="31B6FD"/>
              </a:buClr>
              <a:buFont typeface="Symbol" pitchFamily="18" charset="2"/>
              <a:buChar char=""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Исток </a:t>
            </a:r>
            <a:r>
              <a:rPr lang="ru-RU" sz="40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0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это место, где начинается река.</a:t>
            </a:r>
          </a:p>
          <a:p>
            <a:pPr marL="274320" lvl="0" indent="-274320" algn="l">
              <a:buClr>
                <a:srgbClr val="31B6FD"/>
              </a:buClr>
              <a:buFont typeface="Symbol" pitchFamily="18" charset="2"/>
              <a:buChar char=""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Устье </a:t>
            </a:r>
            <a:r>
              <a:rPr lang="ru-RU" sz="40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0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это место, где река заканчивается.</a:t>
            </a:r>
          </a:p>
          <a:p>
            <a:pPr marL="274320" lvl="0" indent="-274320" algn="l">
              <a:buClr>
                <a:srgbClr val="31B6FD"/>
              </a:buClr>
              <a:buFont typeface="Symbol" pitchFamily="18" charset="2"/>
              <a:buChar char=""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Приток </a:t>
            </a:r>
            <a:r>
              <a:rPr lang="ru-RU" sz="40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- река, впадающая в другую реку.</a:t>
            </a:r>
            <a:endParaRPr lang="ru-RU" sz="4000" b="1" dirty="0">
              <a:solidFill>
                <a:srgbClr val="073E87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25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432048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Бассейн реки Волга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280920" cy="5400600"/>
          </a:xfrm>
        </p:spPr>
        <p:txBody>
          <a:bodyPr>
            <a:normAutofit fontScale="85000" lnSpcReduction="20000"/>
          </a:bodyPr>
          <a:lstStyle/>
          <a:p>
            <a:endParaRPr lang="ru-RU" sz="1400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1400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2800" b="1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2800" b="1" dirty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endParaRPr lang="ru-RU" sz="2800" b="1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r>
              <a:rPr lang="ru-RU" sz="2800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А </a:t>
            </a:r>
            <a:r>
              <a:rPr lang="ru-RU" sz="2800" b="1" dirty="0">
                <a:solidFill>
                  <a:srgbClr val="333333"/>
                </a:solidFill>
                <a:latin typeface="Times New Roman"/>
                <a:ea typeface="Times New Roman"/>
              </a:rPr>
              <a:t>вся площадь суши, с которой река собирает воду, называется бассейном реки.</a:t>
            </a:r>
            <a:endParaRPr lang="ru-R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61" y="692696"/>
            <a:ext cx="6768752" cy="496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98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760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Речная система и бассейн реки Амазонка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988840"/>
            <a:ext cx="8424936" cy="4176464"/>
          </a:xfrm>
        </p:spPr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Речная система –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река со всеми ее притоками</a:t>
            </a:r>
          </a:p>
          <a:p>
            <a:pPr marL="274320" lvl="0" indent="-274320" algn="l">
              <a:buClr>
                <a:srgbClr val="31B6FD"/>
              </a:buClr>
              <a:buFont typeface="Symbol" pitchFamily="18" charset="2"/>
              <a:buChar char=""/>
            </a:pP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Речной бассейн -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территория, с которой река собирает воду.</a:t>
            </a:r>
          </a:p>
          <a:p>
            <a:pPr marL="274320" lvl="0" indent="-274320" algn="l">
              <a:buClr>
                <a:srgbClr val="31B6FD"/>
              </a:buClr>
              <a:buFont typeface="Symbol" pitchFamily="18" charset="2"/>
              <a:buChar char=""/>
            </a:pPr>
            <a:r>
              <a:rPr lang="ru-RU" sz="26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Водораздел -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граница, разделяющая речные бассейны.</a:t>
            </a:r>
          </a:p>
          <a:p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6666" t="25940" r="65064" b="42703"/>
          <a:stretch/>
        </p:blipFill>
        <p:spPr bwMode="auto">
          <a:xfrm>
            <a:off x="2267744" y="980728"/>
            <a:ext cx="4176464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19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6763" t="17105" r="15224" b="6215"/>
          <a:stretch/>
        </p:blipFill>
        <p:spPr bwMode="auto">
          <a:xfrm>
            <a:off x="467544" y="332656"/>
            <a:ext cx="8064896" cy="583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374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Горные и равнинные реки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7043" t="16052" r="15918" b="17295"/>
          <a:stretch/>
        </p:blipFill>
        <p:spPr bwMode="auto">
          <a:xfrm>
            <a:off x="1002882" y="1412776"/>
            <a:ext cx="7200799" cy="4295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990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Реки: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6655" y="1772816"/>
            <a:ext cx="3822192" cy="4353664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Равнинные: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Спокойное течение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Широкая речная долина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Извилистое русло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Реки длинные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горные: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бурное течение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узкое ущелье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русло прямое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реки короткие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l="14263" t="25940" r="62660" b="42418"/>
          <a:stretch/>
        </p:blipFill>
        <p:spPr bwMode="auto">
          <a:xfrm>
            <a:off x="4932040" y="1354537"/>
            <a:ext cx="3168352" cy="2408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/>
          <a:srcRect l="10577" t="25655" r="59295" b="42703"/>
          <a:stretch/>
        </p:blipFill>
        <p:spPr bwMode="auto">
          <a:xfrm>
            <a:off x="1043608" y="1354537"/>
            <a:ext cx="3312368" cy="2408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920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Пороги и водопады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вопо"/>
          <p:cNvPicPr>
            <a:picLocks noGrp="1"/>
          </p:cNvPicPr>
          <p:nvPr>
            <p:ph sz="quarter" idx="14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60032" y="2348880"/>
            <a:ext cx="3729732" cy="374441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Объект 7"/>
          <p:cNvPicPr>
            <a:picLocks noGrp="1"/>
          </p:cNvPicPr>
          <p:nvPr>
            <p:ph sz="quarter" idx="13"/>
          </p:nvPr>
        </p:nvPicPr>
        <p:blipFill rotWithShape="1">
          <a:blip r:embed="rId3"/>
          <a:srcRect l="13462" t="25371" r="61699" b="42703"/>
          <a:stretch/>
        </p:blipFill>
        <p:spPr bwMode="auto">
          <a:xfrm>
            <a:off x="539552" y="2276872"/>
            <a:ext cx="4176463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5616" y="5733256"/>
            <a:ext cx="13149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Игуасу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008112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3100" b="1" dirty="0" smtClean="0">
                <a:solidFill>
                  <a:schemeClr val="bg1"/>
                </a:solidFill>
                <a:latin typeface="Times New Roman"/>
                <a:ea typeface="Times New Roman"/>
                <a:cs typeface="+mn-cs"/>
              </a:rPr>
              <a:t>Значение </a:t>
            </a:r>
            <a:r>
              <a:rPr lang="ru-RU" sz="3100" b="1" dirty="0">
                <a:solidFill>
                  <a:schemeClr val="bg1"/>
                </a:solidFill>
                <a:latin typeface="Times New Roman"/>
                <a:ea typeface="Times New Roman"/>
                <a:cs typeface="+mn-cs"/>
              </a:rPr>
              <a:t>воды в природе и жизни человека:</a:t>
            </a:r>
            <a:r>
              <a:rPr lang="ru-RU" sz="1800" dirty="0">
                <a:latin typeface="Times New Roman"/>
                <a:ea typeface="Times New Roman"/>
                <a:cs typeface="+mn-cs"/>
              </a:rPr>
              <a:t/>
            </a:r>
            <a:br>
              <a:rPr lang="ru-RU" sz="1800" dirty="0"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7848872" cy="439248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   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-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Без воды не могут жить ни звери, ни птицы, ни человек;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228600"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-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На реках строят ГЭС, вырабатывающие электрический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ток;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228600"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-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По воде ходят суда, транспортный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путь;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228600"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-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 Вода используется в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промышленности;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228600"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-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В сельском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хозяйстве;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571500" indent="-342900"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-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 На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берегу морей, рек человек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отдыхает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514350" indent="-285750">
              <a:spcAft>
                <a:spcPts val="0"/>
              </a:spcAft>
              <a:buFontTx/>
              <a:buChar char="-"/>
            </a:pP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228600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Вывод: Вода незаменима. Нет такого вещества на Земле, которое могло бы заменить воду. </a:t>
            </a:r>
            <a:endParaRPr lang="ru-RU" sz="1800" b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56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Водопад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падение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воды с высокого уступа на реке. Самый высокий на Земле водопад –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Анхель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 Южной Америке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 высотой 1054 метра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1\Pictur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1628801"/>
            <a:ext cx="76200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2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 а г е с т а 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13942" t="25655" r="62660" b="41848"/>
          <a:stretch/>
        </p:blipFill>
        <p:spPr bwMode="auto">
          <a:xfrm>
            <a:off x="539552" y="1916832"/>
            <a:ext cx="4154622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1" y="515719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Водопад </a:t>
            </a:r>
            <a:r>
              <a:rPr lang="ru-RU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Тобот</a:t>
            </a:r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в Хунзахе</a:t>
            </a:r>
            <a:endParaRPr lang="ru-RU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sz="quarter" idx="14"/>
          </p:nvPr>
        </p:nvPicPr>
        <p:blipFill rotWithShape="1">
          <a:blip r:embed="rId3"/>
          <a:srcRect l="13462" t="27936" r="62500" b="41562"/>
          <a:stretch/>
        </p:blipFill>
        <p:spPr bwMode="auto">
          <a:xfrm>
            <a:off x="4992564" y="1988840"/>
            <a:ext cx="3755899" cy="3888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80112" y="2420888"/>
            <a:ext cx="177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Река Сулак</a:t>
            </a:r>
            <a:endParaRPr lang="ru-RU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9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Крупнейшие реки мира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475" y="2258873"/>
            <a:ext cx="69918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Нил с </a:t>
            </a:r>
            <a:r>
              <a:rPr lang="ru-RU" sz="24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Кагерой</a:t>
            </a:r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Африка) –  </a:t>
            </a:r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6671</a:t>
            </a:r>
          </a:p>
          <a:p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Миссисипи с Миссури(</a:t>
            </a:r>
            <a:r>
              <a:rPr lang="ru-RU" sz="24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Сев.Америка</a:t>
            </a:r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)- 6420</a:t>
            </a:r>
          </a:p>
          <a:p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Амазонка с </a:t>
            </a:r>
            <a:r>
              <a:rPr lang="ru-RU" sz="24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Мараньоном</a:t>
            </a:r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ЮЖ.Америка</a:t>
            </a:r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)-6400</a:t>
            </a:r>
          </a:p>
          <a:p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Янцзы(Азия)-5800</a:t>
            </a:r>
          </a:p>
          <a:p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Обь с Иртышем(Азия)- 5451</a:t>
            </a:r>
          </a:p>
          <a:p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Хуанхэ ( Азия)-4845</a:t>
            </a:r>
          </a:p>
          <a:p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Миссури( Сев . Америка)- 4740</a:t>
            </a:r>
          </a:p>
          <a:p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Меконг(Азия)-4500</a:t>
            </a:r>
          </a:p>
          <a:p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Амур с </a:t>
            </a:r>
            <a:r>
              <a:rPr lang="ru-RU" sz="2400" b="1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Аргунью</a:t>
            </a:r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(Азия)-4440</a:t>
            </a:r>
          </a:p>
          <a:p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Лена (Азия) - 4400</a:t>
            </a:r>
          </a:p>
          <a:p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Волга (Европа) - 3531</a:t>
            </a:r>
            <a:endParaRPr lang="ru-RU" sz="2400" b="1" dirty="0">
              <a:solidFill>
                <a:srgbClr val="073E8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Озеро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– это замкнутый водоем, образовавшийся на поверхности суши в природном углублении. </a:t>
            </a:r>
          </a:p>
        </p:txBody>
      </p:sp>
      <p:pic>
        <p:nvPicPr>
          <p:cNvPr id="6146" name="Picture 2" descr="C:\Users\1\Desktop\6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1"/>
            <a:ext cx="7632847" cy="443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6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152128"/>
          </a:xfrm>
        </p:spPr>
        <p:txBody>
          <a:bodyPr>
            <a:normAutofit fontScale="90000"/>
          </a:bodyPr>
          <a:lstStyle/>
          <a:p>
            <a:pPr lvl="0" indent="457200" fontAlgn="base">
              <a:spcAft>
                <a:spcPct val="0"/>
              </a:spcAft>
            </a:pP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Виды озер по происхождению</a:t>
            </a:r>
            <a:r>
              <a:rPr lang="ru-RU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441439"/>
              </p:ext>
            </p:extLst>
          </p:nvPr>
        </p:nvGraphicFramePr>
        <p:xfrm>
          <a:off x="899592" y="2348880"/>
          <a:ext cx="7056784" cy="3855720"/>
        </p:xfrm>
        <a:graphic>
          <a:graphicData uri="http://schemas.openxmlformats.org/drawingml/2006/table">
            <a:tbl>
              <a:tblPr firstRow="1" firstCol="1" bandRow="1"/>
              <a:tblGrid>
                <a:gridCol w="3384376"/>
                <a:gridCol w="3672408"/>
              </a:tblGrid>
              <a:tr h="65461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Происхождение 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озерных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котловин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         Примеры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09236"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Тектонические  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Байкал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Титикака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Каспийское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Аральское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4618"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Ледниковые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Ладожское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Онежское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7309"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 Запрудные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Сарезское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4618"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Вулканические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Кроноцкое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Курильское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4161796"/>
            <a:ext cx="67839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зера делятся на сточные и бессточные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1\Desktop\реки\0021-021-Stochnoe-Besstochn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748883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1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Сточные(пресные) - озёра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из которых вытекают реки 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2051" name="Picture 3" descr="C:\Users\1\Pictures\1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44929"/>
            <a:ext cx="7776864" cy="436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5373216"/>
            <a:ext cx="1568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Байкал</a:t>
            </a:r>
            <a:endParaRPr lang="ru-RU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Бессточные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(соленые) –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озёра, из которых, ни одна река не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вытекает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1\Pictures\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988840"/>
            <a:ext cx="8064896" cy="42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5301208"/>
            <a:ext cx="2572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Каспийское море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72819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Мертвое море – одно из самых загадочных мест на Земле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3942" t="26225" r="62500" b="41848"/>
          <a:stretch/>
        </p:blipFill>
        <p:spPr bwMode="auto">
          <a:xfrm>
            <a:off x="4716016" y="3140968"/>
            <a:ext cx="3960440" cy="3125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2981" t="25655" r="60897" b="42418"/>
          <a:stretch/>
        </p:blipFill>
        <p:spPr bwMode="auto">
          <a:xfrm>
            <a:off x="395536" y="3140968"/>
            <a:ext cx="4176464" cy="3125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32848" cy="115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82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Байкал(Евразия) – 1620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Танганьика(Африка) – 1470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Каспийское(Евразия) – 1025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Ньяса(Африка) – 706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Иссык- Куль(Азия) – 668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Верхнее(Северная Америка) -393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Титикака(Южная  Америка) – 304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Мичиган( Северная Америка) 281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Крупнейшие по глубине озера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мира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3400401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/>
                <a:ea typeface="Calibri"/>
              </a:rPr>
              <a:t>Лентой вьётся на просторе,</a:t>
            </a:r>
            <a:br>
              <a:rPr lang="ru-RU" sz="3600" b="1" dirty="0">
                <a:latin typeface="Times New Roman"/>
                <a:ea typeface="Calibri"/>
              </a:rPr>
            </a:br>
            <a:r>
              <a:rPr lang="ru-RU" sz="3600" b="1" dirty="0">
                <a:latin typeface="Times New Roman"/>
                <a:ea typeface="Calibri"/>
              </a:rPr>
              <a:t>А потом впадает  в море.</a:t>
            </a:r>
            <a:br>
              <a:rPr lang="ru-RU" sz="3600" b="1" dirty="0">
                <a:latin typeface="Times New Roman"/>
                <a:ea typeface="Calibri"/>
              </a:rPr>
            </a:br>
            <a:r>
              <a:rPr lang="ru-RU" sz="3600" b="1" dirty="0">
                <a:latin typeface="Times New Roman"/>
                <a:ea typeface="Calibri"/>
              </a:rPr>
              <a:t>Широка и глубока...</a:t>
            </a:r>
            <a:br>
              <a:rPr lang="ru-RU" sz="3600" b="1" dirty="0">
                <a:latin typeface="Times New Roman"/>
                <a:ea typeface="Calibri"/>
              </a:rPr>
            </a:br>
            <a:r>
              <a:rPr lang="ru-RU" sz="3600" b="1" dirty="0">
                <a:latin typeface="Times New Roman"/>
                <a:ea typeface="Calibri"/>
              </a:rPr>
              <a:t>Как зовём её? ...</a:t>
            </a:r>
            <a:r>
              <a:rPr lang="ru-RU" sz="3600" b="1" dirty="0">
                <a:latin typeface="Times New Roman"/>
                <a:ea typeface="Times New Roman"/>
              </a:rPr>
              <a:t> </a:t>
            </a:r>
            <a:endParaRPr lang="ru-RU" sz="3600" b="1" dirty="0" smtClean="0">
              <a:latin typeface="Times New Roman"/>
              <a:ea typeface="Times New Roman"/>
            </a:endParaRPr>
          </a:p>
          <a:p>
            <a:endParaRPr lang="ru-RU" sz="3600" b="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54485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Установите соответствие: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132856"/>
            <a:ext cx="763284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64807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Практическая работа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717344"/>
              </p:ext>
            </p:extLst>
          </p:nvPr>
        </p:nvGraphicFramePr>
        <p:xfrm>
          <a:off x="1524000" y="1397000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озера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 каком материке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Сточное или бессточное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Соленое или пресное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Каспийское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Виктория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Аральское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Танганьика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Байкал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Ладожское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Онежское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268760"/>
            <a:ext cx="6400800" cy="475252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Глядятся в него молодые рябинки,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Цветные свои примеряя косынки.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Глядятся в него молодые березки,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Свои перед ним поправляя прически.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И месяц и звезды -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В нём все отражается ...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Как это зеркало называется? 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2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урока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«Воды суши: реки и озера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6600" dirty="0"/>
          </a:p>
        </p:txBody>
      </p:sp>
      <p:pic>
        <p:nvPicPr>
          <p:cNvPr id="4" name="Picture 2" descr="http://www.izhevskinfo.ru/pictures/news/1887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31640" y="2492896"/>
            <a:ext cx="6649095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88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://allpainters.ru/cache/vyatka-river-1878_thumb_medium580_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5095" y="548680"/>
            <a:ext cx="7676309" cy="45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3075057"/>
            <a:ext cx="7157756" cy="276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2000" b="1" kern="0" dirty="0" smtClean="0">
              <a:solidFill>
                <a:srgbClr val="000000"/>
              </a:solidFill>
              <a:latin typeface="Arial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2000" b="1" kern="0" dirty="0">
              <a:solidFill>
                <a:srgbClr val="000000"/>
              </a:solidFill>
              <a:latin typeface="Arial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2000" b="1" kern="0" dirty="0" smtClean="0">
              <a:solidFill>
                <a:srgbClr val="000000"/>
              </a:solidFill>
              <a:latin typeface="Arial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2000" b="1" kern="0" dirty="0">
              <a:solidFill>
                <a:srgbClr val="000000"/>
              </a:solidFill>
              <a:latin typeface="Arial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2000" b="1" kern="0" dirty="0" smtClean="0">
              <a:solidFill>
                <a:srgbClr val="000000"/>
              </a:solidFill>
              <a:latin typeface="Arial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2000" b="1" kern="0" dirty="0" smtClean="0">
              <a:solidFill>
                <a:srgbClr val="000000"/>
              </a:solidFill>
              <a:latin typeface="Arial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800" b="1" kern="0" dirty="0" smtClean="0">
                <a:solidFill>
                  <a:srgbClr val="A5D02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И.И</a:t>
            </a:r>
            <a:r>
              <a:rPr lang="ru-RU" sz="2800" b="1" kern="0" dirty="0">
                <a:solidFill>
                  <a:srgbClr val="A5D02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Левитан «</a:t>
            </a:r>
            <a:r>
              <a:rPr lang="ru-RU" sz="2800" b="1" kern="0" dirty="0" smtClean="0">
                <a:solidFill>
                  <a:srgbClr val="A5D02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Летний вечер </a:t>
            </a:r>
            <a:r>
              <a:rPr lang="ru-RU" sz="2800" b="1" kern="0" dirty="0">
                <a:solidFill>
                  <a:srgbClr val="A5D02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 Волге»</a:t>
            </a:r>
          </a:p>
        </p:txBody>
      </p:sp>
    </p:spTree>
    <p:extLst>
      <p:ext uri="{BB962C8B-B14F-4D97-AF65-F5344CB8AC3E}">
        <p14:creationId xmlns:p14="http://schemas.microsoft.com/office/powerpoint/2010/main" val="9400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1329" t="26796" r="60469" b="44184"/>
          <a:stretch/>
        </p:blipFill>
        <p:spPr bwMode="auto">
          <a:xfrm>
            <a:off x="701458" y="548680"/>
            <a:ext cx="7728558" cy="5250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3064285"/>
            <a:ext cx="523832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     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О, Волга… колыбель моя,</a:t>
            </a:r>
            <a:endParaRPr lang="ru-RU" sz="2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     Любил ли кто тебя, как я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…. </a:t>
            </a:r>
          </a:p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                     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Н.Некрасов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</a:t>
            </a:r>
          </a:p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                                                      </a:t>
            </a:r>
            <a:endParaRPr lang="ru-RU" sz="2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   </a:t>
            </a:r>
            <a:endParaRPr lang="ru-RU" sz="2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152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8640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Поперечный профиль долины реки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2019" t="26225" r="61058" b="42988"/>
          <a:stretch/>
        </p:blipFill>
        <p:spPr bwMode="auto">
          <a:xfrm>
            <a:off x="1259632" y="1916832"/>
            <a:ext cx="6984776" cy="4392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8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Поперечный профиль долин равнинной и горной рек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50961" t="56443" r="33637" b="22773"/>
          <a:stretch/>
        </p:blipFill>
        <p:spPr bwMode="auto">
          <a:xfrm>
            <a:off x="539552" y="2924944"/>
            <a:ext cx="4708853" cy="31501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sz="quarter" idx="14"/>
          </p:nvPr>
        </p:nvPicPr>
        <p:blipFill rotWithShape="1">
          <a:blip r:embed="rId2"/>
          <a:srcRect l="67628" t="56442" r="18590" b="21608"/>
          <a:stretch/>
        </p:blipFill>
        <p:spPr bwMode="auto">
          <a:xfrm>
            <a:off x="5868144" y="2996952"/>
            <a:ext cx="2376917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723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3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4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5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6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7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8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9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0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461</Words>
  <Application>Microsoft Office PowerPoint</Application>
  <PresentationFormat>Экран (4:3)</PresentationFormat>
  <Paragraphs>169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31</vt:i4>
      </vt:variant>
      <vt:variant>
        <vt:lpstr>Заголовки слайдов</vt:lpstr>
      </vt:variant>
      <vt:variant>
        <vt:i4>31</vt:i4>
      </vt:variant>
    </vt:vector>
  </HeadingPairs>
  <TitlesOfParts>
    <vt:vector size="62" baseType="lpstr">
      <vt:lpstr>Волна</vt:lpstr>
      <vt:lpstr>1_Волна</vt:lpstr>
      <vt:lpstr>2_Волна</vt:lpstr>
      <vt:lpstr>3_Волна</vt:lpstr>
      <vt:lpstr>4_Волна</vt:lpstr>
      <vt:lpstr>5_Волна</vt:lpstr>
      <vt:lpstr>6_Волна</vt:lpstr>
      <vt:lpstr>7_Волна</vt:lpstr>
      <vt:lpstr>8_Волна</vt:lpstr>
      <vt:lpstr>9_Волна</vt:lpstr>
      <vt:lpstr>10_Волна</vt:lpstr>
      <vt:lpstr>11_Волна</vt:lpstr>
      <vt:lpstr>12_Волна</vt:lpstr>
      <vt:lpstr>13_Волна</vt:lpstr>
      <vt:lpstr>14_Волна</vt:lpstr>
      <vt:lpstr>15_Волна</vt:lpstr>
      <vt:lpstr>16_Волна</vt:lpstr>
      <vt:lpstr>17_Волна</vt:lpstr>
      <vt:lpstr>18_Волна</vt:lpstr>
      <vt:lpstr>19_Волна</vt:lpstr>
      <vt:lpstr>20_Волна</vt:lpstr>
      <vt:lpstr>21_Волна</vt:lpstr>
      <vt:lpstr>22_Волна</vt:lpstr>
      <vt:lpstr>23_Волна</vt:lpstr>
      <vt:lpstr>24_Волна</vt:lpstr>
      <vt:lpstr>25_Волна</vt:lpstr>
      <vt:lpstr>26_Волна</vt:lpstr>
      <vt:lpstr>27_Волна</vt:lpstr>
      <vt:lpstr>28_Волна</vt:lpstr>
      <vt:lpstr>29_Волна</vt:lpstr>
      <vt:lpstr>30_Волна</vt:lpstr>
      <vt:lpstr>Тема урока: «Воды суши: реки и озера» </vt:lpstr>
      <vt:lpstr>     Значение воды в природе и жизни человека: </vt:lpstr>
      <vt:lpstr>Презентация PowerPoint</vt:lpstr>
      <vt:lpstr>Презентация PowerPoint</vt:lpstr>
      <vt:lpstr>Тема урока:  «Воды суши: реки и озера» </vt:lpstr>
      <vt:lpstr>Презентация PowerPoint</vt:lpstr>
      <vt:lpstr>Презентация PowerPoint</vt:lpstr>
      <vt:lpstr>Поперечный профиль долины реки</vt:lpstr>
      <vt:lpstr>Поперечный профиль долин равнинной и горной рек</vt:lpstr>
      <vt:lpstr>Презентация PowerPoint</vt:lpstr>
      <vt:lpstr>Презентация PowerPoint</vt:lpstr>
      <vt:lpstr>Презентация PowerPoint</vt:lpstr>
      <vt:lpstr>Презентация PowerPoint</vt:lpstr>
      <vt:lpstr>Бассейн реки Волга</vt:lpstr>
      <vt:lpstr>Речная система и бассейн реки Амазонка</vt:lpstr>
      <vt:lpstr>Презентация PowerPoint</vt:lpstr>
      <vt:lpstr>Горные и равнинные реки</vt:lpstr>
      <vt:lpstr>Реки:</vt:lpstr>
      <vt:lpstr>Пороги и водопады</vt:lpstr>
      <vt:lpstr>Водопад - падение воды с высокого уступа на реке. Самый высокий на Земле водопад – Анхель в Южной Америке с высотой 1054 метра</vt:lpstr>
      <vt:lpstr>Д а г е с т а н</vt:lpstr>
      <vt:lpstr>Крупнейшие реки мира</vt:lpstr>
      <vt:lpstr>Озеро – это замкнутый водоем, образовавшийся на поверхности суши в природном углублении. </vt:lpstr>
      <vt:lpstr>Виды озер по происхождению </vt:lpstr>
      <vt:lpstr>Озера делятся на сточные и бессточные</vt:lpstr>
      <vt:lpstr>Сточные(пресные) - озёра, из которых вытекают реки  </vt:lpstr>
      <vt:lpstr>Бессточные (соленые) – озёра, из которых, ни одна река не вытекает</vt:lpstr>
      <vt:lpstr>Мертвое море – одно из самых загадочных мест на Земле </vt:lpstr>
      <vt:lpstr>Крупнейшие по глубине озера мира</vt:lpstr>
      <vt:lpstr>Установите соответствие:</vt:lpstr>
      <vt:lpstr>      Практическая работа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«Воды суши: реки и озера» </dc:title>
  <dc:creator>komp</dc:creator>
  <cp:lastModifiedBy>komp</cp:lastModifiedBy>
  <cp:revision>1</cp:revision>
  <dcterms:created xsi:type="dcterms:W3CDTF">2018-04-11T19:12:22Z</dcterms:created>
  <dcterms:modified xsi:type="dcterms:W3CDTF">2018-04-11T19:26:06Z</dcterms:modified>
</cp:coreProperties>
</file>