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74" r:id="rId4"/>
    <p:sldId id="277" r:id="rId5"/>
    <p:sldId id="275" r:id="rId6"/>
    <p:sldId id="276" r:id="rId7"/>
    <p:sldId id="258" r:id="rId8"/>
    <p:sldId id="259" r:id="rId9"/>
    <p:sldId id="260" r:id="rId10"/>
    <p:sldId id="261" r:id="rId11"/>
    <p:sldId id="265" r:id="rId12"/>
    <p:sldId id="262" r:id="rId13"/>
    <p:sldId id="264" r:id="rId14"/>
    <p:sldId id="263" r:id="rId15"/>
    <p:sldId id="266" r:id="rId16"/>
    <p:sldId id="267" r:id="rId17"/>
    <p:sldId id="268" r:id="rId18"/>
    <p:sldId id="269" r:id="rId19"/>
    <p:sldId id="270" r:id="rId20"/>
    <p:sldId id="271" r:id="rId21"/>
    <p:sldId id="272" r:id="rId22"/>
    <p:sldId id="273" r:id="rId23"/>
    <p:sldId id="278" r:id="rId24"/>
    <p:sldId id="279" r:id="rId25"/>
    <p:sldId id="280" r:id="rId26"/>
    <p:sldId id="281" r:id="rId27"/>
    <p:sldId id="282" r:id="rId28"/>
    <p:sldId id="283" r:id="rId29"/>
    <p:sldId id="284" r:id="rId30"/>
    <p:sldId id="285" r:id="rId31"/>
    <p:sldId id="287" r:id="rId32"/>
    <p:sldId id="286"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14.04.2017</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14.04.2017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14.04.2017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14.04.2017</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71481"/>
            <a:ext cx="7886728" cy="3429023"/>
          </a:xfrm>
        </p:spPr>
        <p:txBody>
          <a:bodyPr>
            <a:normAutofit/>
          </a:bodyPr>
          <a:lstStyle/>
          <a:p>
            <a:r>
              <a:rPr lang="ru-RU" sz="9600" dirty="0" smtClean="0"/>
              <a:t>Самый умный эколог</a:t>
            </a:r>
            <a:endParaRPr lang="ru-RU" sz="9600" dirty="0"/>
          </a:p>
        </p:txBody>
      </p:sp>
      <p:sp>
        <p:nvSpPr>
          <p:cNvPr id="3" name="Подзаголовок 2"/>
          <p:cNvSpPr>
            <a:spLocks noGrp="1"/>
          </p:cNvSpPr>
          <p:nvPr>
            <p:ph type="subTitle" idx="1"/>
          </p:nvPr>
        </p:nvSpPr>
        <p:spPr/>
        <p:txBody>
          <a:bodyPr/>
          <a:lstStyle/>
          <a:p>
            <a:r>
              <a:rPr lang="ru-RU" dirty="0" smtClean="0"/>
              <a:t>.</a:t>
            </a:r>
            <a:endParaRPr lang="ru-RU"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Озоновая дыра.</a:t>
            </a:r>
            <a:endParaRPr lang="ru-RU" dirty="0"/>
          </a:p>
        </p:txBody>
      </p:sp>
      <p:pic>
        <p:nvPicPr>
          <p:cNvPr id="4" name="Содержимое 3" descr="Картинки по запросу озоновая дыра фото"/>
          <p:cNvPicPr>
            <a:picLocks noGrp="1"/>
          </p:cNvPicPr>
          <p:nvPr>
            <p:ph idx="1"/>
          </p:nvPr>
        </p:nvPicPr>
        <p:blipFill>
          <a:blip r:embed="rId2" cstate="print"/>
          <a:stretch>
            <a:fillRect/>
          </a:stretch>
        </p:blipFill>
        <p:spPr bwMode="auto">
          <a:xfrm>
            <a:off x="1142976" y="1916832"/>
            <a:ext cx="7000924" cy="458400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Антибиотики.</a:t>
            </a:r>
            <a:endParaRPr lang="ru-RU" dirty="0"/>
          </a:p>
        </p:txBody>
      </p:sp>
      <p:pic>
        <p:nvPicPr>
          <p:cNvPr id="4" name="Содержимое 3" descr="Картинки по запросу антибиотики фото"/>
          <p:cNvPicPr>
            <a:picLocks noGrp="1"/>
          </p:cNvPicPr>
          <p:nvPr>
            <p:ph idx="1"/>
          </p:nvPr>
        </p:nvPicPr>
        <p:blipFill>
          <a:blip r:embed="rId2" cstate="print"/>
          <a:stretch>
            <a:fillRect/>
          </a:stretch>
        </p:blipFill>
        <p:spPr bwMode="auto">
          <a:xfrm>
            <a:off x="928662" y="1772816"/>
            <a:ext cx="7715304" cy="465658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Пестициды и нитраты.</a:t>
            </a:r>
            <a:endParaRPr lang="ru-RU" dirty="0"/>
          </a:p>
        </p:txBody>
      </p:sp>
      <p:sp>
        <p:nvSpPr>
          <p:cNvPr id="8" name="Содержимое 7"/>
          <p:cNvSpPr>
            <a:spLocks noGrp="1"/>
          </p:cNvSpPr>
          <p:nvPr>
            <p:ph idx="1"/>
          </p:nvPr>
        </p:nvSpPr>
        <p:spPr/>
        <p:txBody>
          <a:bodyPr/>
          <a:lstStyle/>
          <a:p>
            <a:pPr>
              <a:buNone/>
            </a:pPr>
            <a:r>
              <a:rPr lang="ru-RU" dirty="0" smtClean="0"/>
              <a:t>                                                  </a:t>
            </a:r>
            <a:endParaRPr lang="ru-RU" dirty="0"/>
          </a:p>
        </p:txBody>
      </p:sp>
      <p:pic>
        <p:nvPicPr>
          <p:cNvPr id="5" name="Рисунок 4" descr="аммиачная селитра"/>
          <p:cNvPicPr/>
          <p:nvPr/>
        </p:nvPicPr>
        <p:blipFill>
          <a:blip r:embed="rId2" cstate="print"/>
          <a:srcRect/>
          <a:stretch>
            <a:fillRect/>
          </a:stretch>
        </p:blipFill>
        <p:spPr bwMode="auto">
          <a:xfrm>
            <a:off x="4643438" y="1857364"/>
            <a:ext cx="4071966" cy="3929090"/>
          </a:xfrm>
          <a:prstGeom prst="rect">
            <a:avLst/>
          </a:prstGeom>
          <a:noFill/>
          <a:ln w="9525">
            <a:noFill/>
            <a:miter lim="800000"/>
            <a:headEnd/>
            <a:tailEnd/>
          </a:ln>
        </p:spPr>
      </p:pic>
      <p:pic>
        <p:nvPicPr>
          <p:cNvPr id="9" name="Рисунок 8" descr="Опасность пестицидов"/>
          <p:cNvPicPr/>
          <p:nvPr/>
        </p:nvPicPr>
        <p:blipFill>
          <a:blip r:embed="rId3" cstate="print"/>
          <a:srcRect/>
          <a:stretch>
            <a:fillRect/>
          </a:stretch>
        </p:blipFill>
        <p:spPr bwMode="auto">
          <a:xfrm>
            <a:off x="500034" y="1785926"/>
            <a:ext cx="4286280" cy="407196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a:t>
            </a:r>
            <a:endParaRPr lang="ru-RU" dirty="0"/>
          </a:p>
        </p:txBody>
      </p:sp>
      <p:pic>
        <p:nvPicPr>
          <p:cNvPr id="4" name="Содержимое 3" descr="Схема циркуляции пестицидов в окружающей среде"/>
          <p:cNvPicPr>
            <a:picLocks noGrp="1"/>
          </p:cNvPicPr>
          <p:nvPr>
            <p:ph idx="1"/>
          </p:nvPr>
        </p:nvPicPr>
        <p:blipFill>
          <a:blip r:embed="rId2" cstate="print"/>
          <a:stretch>
            <a:fillRect/>
          </a:stretch>
        </p:blipFill>
        <p:spPr bwMode="auto">
          <a:xfrm>
            <a:off x="642910" y="500042"/>
            <a:ext cx="8072493" cy="607223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означают эти знаки.</a:t>
            </a:r>
            <a:endParaRPr lang="ru-RU" dirty="0"/>
          </a:p>
        </p:txBody>
      </p:sp>
      <p:sp>
        <p:nvSpPr>
          <p:cNvPr id="7" name="Содержимое 6"/>
          <p:cNvSpPr>
            <a:spLocks noGrp="1"/>
          </p:cNvSpPr>
          <p:nvPr>
            <p:ph idx="1"/>
          </p:nvPr>
        </p:nvSpPr>
        <p:spPr/>
        <p:txBody>
          <a:bodyPr>
            <a:normAutofit/>
          </a:bodyPr>
          <a:lstStyle/>
          <a:p>
            <a:pPr>
              <a:buNone/>
            </a:pPr>
            <a:r>
              <a:rPr lang="ru-RU" sz="3600" dirty="0" smtClean="0"/>
              <a:t>   0 0  ;   +  +  ;     + 0 ;      + - ;      -  -;     - 0.     </a:t>
            </a:r>
            <a:endParaRPr lang="ru-RU" sz="3600"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Взаимоотношения между организмами.</a:t>
            </a:r>
            <a:endParaRPr lang="ru-RU" dirty="0"/>
          </a:p>
        </p:txBody>
      </p:sp>
      <p:pic>
        <p:nvPicPr>
          <p:cNvPr id="4" name="Содержимое 3" descr="http://images.myshared.ru/6/742491/slide_2.jpg"/>
          <p:cNvPicPr>
            <a:picLocks noGrp="1"/>
          </p:cNvPicPr>
          <p:nvPr>
            <p:ph idx="1"/>
          </p:nvPr>
        </p:nvPicPr>
        <p:blipFill>
          <a:blip r:embed="rId2" cstate="print"/>
          <a:stretch>
            <a:fillRect/>
          </a:stretch>
        </p:blipFill>
        <p:spPr bwMode="auto">
          <a:xfrm>
            <a:off x="857224" y="1784350"/>
            <a:ext cx="7643866" cy="50736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Вырубка леса.</a:t>
            </a:r>
            <a:endParaRPr lang="ru-RU" dirty="0"/>
          </a:p>
        </p:txBody>
      </p:sp>
      <p:pic>
        <p:nvPicPr>
          <p:cNvPr id="4" name="Содержимое 3" descr="Картинки по запросу вырубка лесов фото"/>
          <p:cNvPicPr>
            <a:picLocks noGrp="1"/>
          </p:cNvPicPr>
          <p:nvPr>
            <p:ph idx="1"/>
          </p:nvPr>
        </p:nvPicPr>
        <p:blipFill>
          <a:blip r:embed="rId2" cstate="print"/>
          <a:stretch>
            <a:fillRect/>
          </a:stretch>
        </p:blipFill>
        <p:spPr bwMode="auto">
          <a:xfrm>
            <a:off x="785786" y="1844824"/>
            <a:ext cx="7444671" cy="451152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Красные листья.</a:t>
            </a:r>
            <a:endParaRPr lang="ru-RU" dirty="0"/>
          </a:p>
        </p:txBody>
      </p:sp>
      <p:pic>
        <p:nvPicPr>
          <p:cNvPr id="4" name="Содержимое 3" descr="https://encrypted-tbn2.gstatic.com/images?q=tbn:ANd9GcTa7o4_nww3l9DVvHn-1X9kKMoS7V2OkDiXSGUdYjype1duKk2j6w"/>
          <p:cNvPicPr>
            <a:picLocks noGrp="1"/>
          </p:cNvPicPr>
          <p:nvPr>
            <p:ph idx="1"/>
          </p:nvPr>
        </p:nvPicPr>
        <p:blipFill>
          <a:blip r:embed="rId2" cstate="print"/>
          <a:srcRect/>
          <a:stretch>
            <a:fillRect/>
          </a:stretch>
        </p:blipFill>
        <p:spPr bwMode="auto">
          <a:xfrm>
            <a:off x="928662" y="1772816"/>
            <a:ext cx="7429552" cy="472801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Росянка</a:t>
            </a:r>
            <a:endParaRPr lang="ru-RU" dirty="0"/>
          </a:p>
        </p:txBody>
      </p:sp>
      <p:pic>
        <p:nvPicPr>
          <p:cNvPr id="4" name="Содержимое 3" descr="http://hnb.com.ua/artimages/300x/da786e800399b7ec0b9751e8a75f0544.jpg"/>
          <p:cNvPicPr>
            <a:picLocks noGrp="1"/>
          </p:cNvPicPr>
          <p:nvPr>
            <p:ph idx="1"/>
          </p:nvPr>
        </p:nvPicPr>
        <p:blipFill>
          <a:blip r:embed="rId2" cstate="print"/>
          <a:srcRect/>
          <a:stretch>
            <a:fillRect/>
          </a:stretch>
        </p:blipFill>
        <p:spPr bwMode="auto">
          <a:xfrm>
            <a:off x="1000100" y="1772816"/>
            <a:ext cx="7286676" cy="472801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Ель под березой.</a:t>
            </a:r>
            <a:endParaRPr lang="ru-RU" dirty="0"/>
          </a:p>
        </p:txBody>
      </p:sp>
      <p:pic>
        <p:nvPicPr>
          <p:cNvPr id="4" name="Содержимое 3" descr="https://upload.wikimedia.org/wikipedia/commons/thumb/2/20/Aspen_trees_grove.jpg/220px-Aspen_trees_grove.jpg"/>
          <p:cNvPicPr>
            <a:picLocks noGrp="1"/>
          </p:cNvPicPr>
          <p:nvPr>
            <p:ph idx="1"/>
          </p:nvPr>
        </p:nvPicPr>
        <p:blipFill>
          <a:blip r:embed="rId2" cstate="print"/>
          <a:stretch>
            <a:fillRect/>
          </a:stretch>
        </p:blipFill>
        <p:spPr bwMode="auto">
          <a:xfrm>
            <a:off x="928662" y="1916832"/>
            <a:ext cx="7429552" cy="494116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Цель мероприятия:</a:t>
            </a:r>
            <a:endParaRPr lang="ru-RU" dirty="0"/>
          </a:p>
        </p:txBody>
      </p:sp>
      <p:sp>
        <p:nvSpPr>
          <p:cNvPr id="3" name="Содержимое 2"/>
          <p:cNvSpPr>
            <a:spLocks noGrp="1"/>
          </p:cNvSpPr>
          <p:nvPr>
            <p:ph idx="1"/>
          </p:nvPr>
        </p:nvSpPr>
        <p:spPr/>
        <p:txBody>
          <a:bodyPr>
            <a:normAutofit/>
          </a:bodyPr>
          <a:lstStyle/>
          <a:p>
            <a:pPr lvl="0"/>
            <a:r>
              <a:rPr lang="ru-RU" sz="2800" dirty="0" smtClean="0"/>
              <a:t>воспитать у учащихся экологическую грамотность; ответственность за состояние окружающей среды и  бережное отношение к богатствам природы.</a:t>
            </a:r>
          </a:p>
          <a:p>
            <a:pPr lvl="0"/>
            <a:r>
              <a:rPr lang="ru-RU" sz="2800" dirty="0" smtClean="0"/>
              <a:t>расширить круг знакомств между учащимися разных школ;</a:t>
            </a:r>
          </a:p>
          <a:p>
            <a:pPr lvl="0"/>
            <a:r>
              <a:rPr lang="ru-RU" sz="2800" dirty="0" smtClean="0"/>
              <a:t>-улучшить качество сдачи ЕГЭ по биологии;</a:t>
            </a:r>
          </a:p>
          <a:p>
            <a:pPr lvl="0"/>
            <a:r>
              <a:rPr lang="ru-RU" sz="2800" dirty="0" smtClean="0"/>
              <a:t>-развить  у учащихся  творчество, внимание, логику, мышление.</a:t>
            </a:r>
          </a:p>
          <a:p>
            <a:endParaRPr lang="ru-RU" dirty="0" smtClean="0"/>
          </a:p>
          <a:p>
            <a:endParaRPr lang="ru-RU"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Клюква,багульник,пушица</a:t>
            </a:r>
            <a:r>
              <a:rPr lang="ru-RU" dirty="0" smtClean="0"/>
              <a:t>.</a:t>
            </a:r>
            <a:endParaRPr lang="ru-RU" dirty="0"/>
          </a:p>
        </p:txBody>
      </p:sp>
      <p:pic>
        <p:nvPicPr>
          <p:cNvPr id="6" name="Содержимое 5" descr="http://altaymix.ru/files/catalog/pic_rasteniya/klukva.jpg"/>
          <p:cNvPicPr>
            <a:picLocks noGrp="1"/>
          </p:cNvPicPr>
          <p:nvPr>
            <p:ph idx="1"/>
          </p:nvPr>
        </p:nvPicPr>
        <p:blipFill>
          <a:blip r:embed="rId2" cstate="print"/>
          <a:srcRect/>
          <a:stretch>
            <a:fillRect/>
          </a:stretch>
        </p:blipFill>
        <p:spPr bwMode="auto">
          <a:xfrm>
            <a:off x="285721" y="1714488"/>
            <a:ext cx="3143272" cy="4000528"/>
          </a:xfrm>
          <a:prstGeom prst="rect">
            <a:avLst/>
          </a:prstGeom>
          <a:noFill/>
          <a:ln w="9525">
            <a:noFill/>
            <a:miter lim="800000"/>
            <a:headEnd/>
            <a:tailEnd/>
          </a:ln>
        </p:spPr>
      </p:pic>
      <p:pic>
        <p:nvPicPr>
          <p:cNvPr id="7" name="Рисунок 6" descr="http://emedicinehealth.ru/wp-content/uploads/2013/03/169317_134f4d2e1.jpg"/>
          <p:cNvPicPr/>
          <p:nvPr/>
        </p:nvPicPr>
        <p:blipFill>
          <a:blip r:embed="rId3" cstate="print"/>
          <a:srcRect/>
          <a:stretch>
            <a:fillRect/>
          </a:stretch>
        </p:blipFill>
        <p:spPr bwMode="auto">
          <a:xfrm>
            <a:off x="3347864" y="1700808"/>
            <a:ext cx="2495560" cy="3929090"/>
          </a:xfrm>
          <a:prstGeom prst="rect">
            <a:avLst/>
          </a:prstGeom>
          <a:noFill/>
          <a:ln w="9525">
            <a:noFill/>
            <a:miter lim="800000"/>
            <a:headEnd/>
            <a:tailEnd/>
          </a:ln>
        </p:spPr>
      </p:pic>
      <p:pic>
        <p:nvPicPr>
          <p:cNvPr id="8" name="Рисунок 7" descr="http://herbologia.ru/storage/1cd9534d8a4d85843bcd45a35a508d5a.jpeg"/>
          <p:cNvPicPr/>
          <p:nvPr/>
        </p:nvPicPr>
        <p:blipFill>
          <a:blip r:embed="rId4" cstate="print"/>
          <a:srcRect/>
          <a:stretch>
            <a:fillRect/>
          </a:stretch>
        </p:blipFill>
        <p:spPr bwMode="auto">
          <a:xfrm>
            <a:off x="5929322" y="1714488"/>
            <a:ext cx="2857520" cy="392909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Посадка дуба</a:t>
            </a:r>
            <a:endParaRPr lang="ru-RU" dirty="0"/>
          </a:p>
        </p:txBody>
      </p:sp>
      <p:pic>
        <p:nvPicPr>
          <p:cNvPr id="4" name="Содержимое 3" descr="http://img-fotki.yandex.ru/get/3505/alexeyyaroshenko.3/0_28dac_179fc7f0_L.jpg"/>
          <p:cNvPicPr>
            <a:picLocks noGrp="1"/>
          </p:cNvPicPr>
          <p:nvPr>
            <p:ph idx="1"/>
          </p:nvPr>
        </p:nvPicPr>
        <p:blipFill>
          <a:blip r:embed="rId2" cstate="print"/>
          <a:stretch>
            <a:fillRect/>
          </a:stretch>
        </p:blipFill>
        <p:spPr bwMode="auto">
          <a:xfrm>
            <a:off x="1000100" y="1844824"/>
            <a:ext cx="7429552" cy="451152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Рядом с цементным заводом.</a:t>
            </a:r>
            <a:endParaRPr lang="ru-RU" dirty="0"/>
          </a:p>
        </p:txBody>
      </p:sp>
      <p:pic>
        <p:nvPicPr>
          <p:cNvPr id="4" name="Содержимое 3" descr="http://keep4u.ru/imgs/b/081015/cf/cf1e30a669ed65bdef.jpg"/>
          <p:cNvPicPr>
            <a:picLocks noGrp="1"/>
          </p:cNvPicPr>
          <p:nvPr>
            <p:ph idx="1"/>
          </p:nvPr>
        </p:nvPicPr>
        <p:blipFill>
          <a:blip r:embed="rId2" cstate="print"/>
          <a:stretch>
            <a:fillRect/>
          </a:stretch>
        </p:blipFill>
        <p:spPr bwMode="auto">
          <a:xfrm>
            <a:off x="1071538" y="1772816"/>
            <a:ext cx="6777062" cy="4583534"/>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Кабаны.</a:t>
            </a:r>
            <a:endParaRPr lang="ru-RU" dirty="0"/>
          </a:p>
        </p:txBody>
      </p:sp>
      <p:pic>
        <p:nvPicPr>
          <p:cNvPr id="4" name="Содержимое 3" descr="http://zoofayna.ru/wp-content/uploads/2011/06/dikie_kabanu.jpg"/>
          <p:cNvPicPr>
            <a:picLocks noGrp="1"/>
          </p:cNvPicPr>
          <p:nvPr>
            <p:ph idx="1"/>
          </p:nvPr>
        </p:nvPicPr>
        <p:blipFill>
          <a:blip r:embed="rId2" cstate="print"/>
          <a:srcRect/>
          <a:stretch>
            <a:fillRect/>
          </a:stretch>
        </p:blipFill>
        <p:spPr bwMode="auto">
          <a:xfrm>
            <a:off x="928662" y="1916832"/>
            <a:ext cx="7215238" cy="472687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Рыболовство.</a:t>
            </a:r>
            <a:endParaRPr lang="ru-RU" dirty="0"/>
          </a:p>
        </p:txBody>
      </p:sp>
      <p:pic>
        <p:nvPicPr>
          <p:cNvPr id="4" name="Содержимое 3" descr="http://fishing.lugansk.ua/wp-content/uploads/2011/12/golavl_01_1.jpg"/>
          <p:cNvPicPr>
            <a:picLocks noGrp="1"/>
          </p:cNvPicPr>
          <p:nvPr>
            <p:ph idx="1"/>
          </p:nvPr>
        </p:nvPicPr>
        <p:blipFill>
          <a:blip r:embed="rId2" cstate="print"/>
          <a:stretch>
            <a:fillRect/>
          </a:stretch>
        </p:blipFill>
        <p:spPr bwMode="auto">
          <a:xfrm>
            <a:off x="857224" y="1844824"/>
            <a:ext cx="7643866" cy="479888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a:t>
            </a:r>
            <a:endParaRPr lang="ru-RU" dirty="0"/>
          </a:p>
        </p:txBody>
      </p:sp>
      <p:pic>
        <p:nvPicPr>
          <p:cNvPr id="4" name="Содержимое 3" descr="http://www.ebftour.ru/images/import/news/97db34ba2be49a08b2569ba3c333d642.jpg"/>
          <p:cNvPicPr>
            <a:picLocks noGrp="1"/>
          </p:cNvPicPr>
          <p:nvPr>
            <p:ph idx="1"/>
          </p:nvPr>
        </p:nvPicPr>
        <p:blipFill>
          <a:blip r:embed="rId2" cstate="print"/>
          <a:srcRect/>
          <a:stretch>
            <a:fillRect/>
          </a:stretch>
        </p:blipFill>
        <p:spPr bwMode="auto">
          <a:xfrm>
            <a:off x="714348" y="714356"/>
            <a:ext cx="7786742" cy="585791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Задачи.</a:t>
            </a:r>
            <a:endParaRPr lang="ru-RU" dirty="0"/>
          </a:p>
        </p:txBody>
      </p:sp>
      <p:sp>
        <p:nvSpPr>
          <p:cNvPr id="3" name="Содержимое 2"/>
          <p:cNvSpPr>
            <a:spLocks noGrp="1"/>
          </p:cNvSpPr>
          <p:nvPr>
            <p:ph idx="1"/>
          </p:nvPr>
        </p:nvSpPr>
        <p:spPr/>
        <p:txBody>
          <a:bodyPr>
            <a:normAutofit/>
          </a:bodyPr>
          <a:lstStyle/>
          <a:p>
            <a:r>
              <a:rPr lang="ru-RU" dirty="0" smtClean="0"/>
              <a:t>Вес каждого из двух новорожденных детенышей летучей мыши составляет 1 г. За месяц выкармливания детенышей молоком вес каждого из них достигает 4,5 г. Какую массу насекомых должна потребить самка за это время, чтобы выкормить свое потомство. Чему равна масса растений, сохраняющаяся за счет истребления самкой растительноядных насекомых? </a:t>
            </a:r>
          </a:p>
          <a:p>
            <a:endParaRPr lang="ru-RU" dirty="0"/>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Ответ.</a:t>
            </a:r>
            <a:endParaRPr lang="ru-RU" dirty="0"/>
          </a:p>
        </p:txBody>
      </p:sp>
      <p:sp>
        <p:nvSpPr>
          <p:cNvPr id="3" name="Содержимое 2"/>
          <p:cNvSpPr>
            <a:spLocks noGrp="1"/>
          </p:cNvSpPr>
          <p:nvPr>
            <p:ph idx="1"/>
          </p:nvPr>
        </p:nvSpPr>
        <p:spPr/>
        <p:txBody>
          <a:bodyPr/>
          <a:lstStyle/>
          <a:p>
            <a:r>
              <a:rPr lang="ru-RU" dirty="0" smtClean="0"/>
              <a:t> цепь: растение – насекомое – мышь</a:t>
            </a:r>
          </a:p>
          <a:p>
            <a:r>
              <a:rPr lang="ru-RU" dirty="0" smtClean="0"/>
              <a:t>             4,5-1=3,5гр.   3,5+3.5=7гр. </a:t>
            </a:r>
          </a:p>
          <a:p>
            <a:r>
              <a:rPr lang="ru-RU" dirty="0" smtClean="0"/>
              <a:t> Растение(700)-насекомые(70)-мышь(7)   </a:t>
            </a:r>
          </a:p>
          <a:p>
            <a:r>
              <a:rPr lang="ru-RU" b="1" dirty="0" smtClean="0"/>
              <a:t>Ответ: летучая мышь должна потребить 70г насекомых, что сохранит 700г растений</a:t>
            </a:r>
            <a:r>
              <a:rPr lang="ru-RU" dirty="0" smtClean="0"/>
              <a:t>.</a:t>
            </a:r>
            <a:r>
              <a:rPr lang="ru-RU" b="1" dirty="0" smtClean="0"/>
              <a:t> </a:t>
            </a:r>
            <a:endParaRPr lang="ru-RU" dirty="0" smtClean="0"/>
          </a:p>
          <a:p>
            <a:endParaRPr lang="ru-RU" dirty="0"/>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Задача.</a:t>
            </a:r>
            <a:endParaRPr lang="ru-RU" dirty="0"/>
          </a:p>
        </p:txBody>
      </p:sp>
      <p:sp>
        <p:nvSpPr>
          <p:cNvPr id="3" name="Содержимое 2"/>
          <p:cNvSpPr>
            <a:spLocks noGrp="1"/>
          </p:cNvSpPr>
          <p:nvPr>
            <p:ph idx="1"/>
          </p:nvPr>
        </p:nvSpPr>
        <p:spPr/>
        <p:txBody>
          <a:bodyPr/>
          <a:lstStyle/>
          <a:p>
            <a:r>
              <a:rPr lang="ru-RU" dirty="0" smtClean="0"/>
              <a:t>1м</a:t>
            </a:r>
            <a:r>
              <a:rPr lang="ru-RU" b="1" baseline="30000" dirty="0" smtClean="0"/>
              <a:t>2</a:t>
            </a:r>
            <a:r>
              <a:rPr lang="ru-RU" dirty="0" smtClean="0"/>
              <a:t> площади экосистемы дает 800 г сухой биомассы за год. Построить цепь питания (4 трофических уровня) и определить, сколько гектаров необходимо, чтобы прокормить человека массой 70 кг (из них 63% составляет вода).</a:t>
            </a:r>
          </a:p>
          <a:p>
            <a:endParaRPr lang="ru-RU" dirty="0"/>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решение:</a:t>
            </a:r>
            <a:endParaRPr lang="ru-RU" dirty="0"/>
          </a:p>
        </p:txBody>
      </p:sp>
      <p:sp>
        <p:nvSpPr>
          <p:cNvPr id="3" name="Содержимое 2"/>
          <p:cNvSpPr>
            <a:spLocks noGrp="1"/>
          </p:cNvSpPr>
          <p:nvPr>
            <p:ph idx="1"/>
          </p:nvPr>
        </p:nvSpPr>
        <p:spPr/>
        <p:txBody>
          <a:bodyPr>
            <a:noAutofit/>
          </a:bodyPr>
          <a:lstStyle/>
          <a:p>
            <a:r>
              <a:rPr lang="ru-RU" sz="2000" dirty="0" smtClean="0"/>
              <a:t>Определяем процент органического вещества в теле человека: </a:t>
            </a:r>
          </a:p>
          <a:p>
            <a:r>
              <a:rPr lang="ru-RU" sz="2000" dirty="0" smtClean="0"/>
              <a:t>70кг-100%        х=70х63/100=44кг.</a:t>
            </a:r>
          </a:p>
          <a:p>
            <a:r>
              <a:rPr lang="ru-RU" sz="2000" dirty="0" smtClean="0"/>
              <a:t>Х-63%</a:t>
            </a:r>
          </a:p>
          <a:p>
            <a:r>
              <a:rPr lang="ru-RU" sz="2000" dirty="0" smtClean="0"/>
              <a:t>                растения→</a:t>
            </a:r>
            <a:r>
              <a:rPr lang="ru-RU" sz="2000" dirty="0" err="1" smtClean="0"/>
              <a:t>консументы</a:t>
            </a:r>
            <a:r>
              <a:rPr lang="ru-RU" sz="2000" dirty="0" smtClean="0"/>
              <a:t> →</a:t>
            </a:r>
            <a:r>
              <a:rPr lang="ru-RU" sz="2000" dirty="0" err="1" smtClean="0"/>
              <a:t>консументы</a:t>
            </a:r>
            <a:r>
              <a:rPr lang="ru-RU" sz="2000" dirty="0" smtClean="0"/>
              <a:t> → человек. </a:t>
            </a:r>
            <a:br>
              <a:rPr lang="ru-RU" sz="2000" dirty="0" smtClean="0"/>
            </a:br>
            <a:r>
              <a:rPr lang="ru-RU" sz="2000" dirty="0" smtClean="0"/>
              <a:t>                  </a:t>
            </a:r>
            <a:r>
              <a:rPr lang="ru-RU" sz="2000" i="1" dirty="0" smtClean="0"/>
              <a:t>44000 кг        4400 кг             440 кг            44 кг</a:t>
            </a:r>
            <a:endParaRPr lang="ru-RU" sz="2000" dirty="0" smtClean="0"/>
          </a:p>
          <a:p>
            <a:r>
              <a:rPr lang="ru-RU" sz="2000" dirty="0" smtClean="0"/>
              <a:t>Определяем, сколько гектаров экосистемы могут прокормить человека на протяжении года: </a:t>
            </a:r>
            <a:r>
              <a:rPr lang="ru-RU" sz="2000" i="1" dirty="0" smtClean="0"/>
              <a:t>1 м</a:t>
            </a:r>
            <a:r>
              <a:rPr lang="ru-RU" sz="2000" i="1" baseline="30000" dirty="0" smtClean="0"/>
              <a:t>2</a:t>
            </a:r>
            <a:r>
              <a:rPr lang="ru-RU" sz="2000" i="1" dirty="0" smtClean="0"/>
              <a:t> – 0,8 кг</a:t>
            </a:r>
            <a:r>
              <a:rPr lang="ru-RU" sz="2000" dirty="0" smtClean="0"/>
              <a:t/>
            </a:r>
            <a:br>
              <a:rPr lang="ru-RU" sz="2000" dirty="0" smtClean="0"/>
            </a:br>
            <a:r>
              <a:rPr lang="ru-RU" sz="2000" dirty="0" smtClean="0"/>
              <a:t>           </a:t>
            </a:r>
            <a:r>
              <a:rPr lang="ru-RU" sz="2000" i="1" dirty="0" err="1" smtClean="0"/>
              <a:t>х</a:t>
            </a:r>
            <a:r>
              <a:rPr lang="ru-RU" sz="2000" i="1" dirty="0" smtClean="0"/>
              <a:t>    -  44000 кг</a:t>
            </a:r>
            <a:r>
              <a:rPr lang="ru-RU" sz="2000" dirty="0" smtClean="0"/>
              <a:t>                     </a:t>
            </a:r>
            <a:r>
              <a:rPr lang="ru-RU" sz="2000" i="1" dirty="0" err="1" smtClean="0"/>
              <a:t>х</a:t>
            </a:r>
            <a:r>
              <a:rPr lang="ru-RU" sz="2000" i="1" dirty="0" smtClean="0"/>
              <a:t> = 44000/0,8 =</a:t>
            </a:r>
            <a:r>
              <a:rPr lang="ru-RU" sz="2000" b="1" i="1" dirty="0" smtClean="0"/>
              <a:t>55000 м</a:t>
            </a:r>
            <a:r>
              <a:rPr lang="ru-RU" sz="2000" b="1" i="1" baseline="30000" dirty="0" smtClean="0"/>
              <a:t>2</a:t>
            </a:r>
            <a:r>
              <a:rPr lang="ru-RU" sz="2000" i="1" dirty="0" smtClean="0"/>
              <a:t> =5.5, га</a:t>
            </a:r>
          </a:p>
          <a:p>
            <a:r>
              <a:rPr lang="ru-RU" sz="2000" dirty="0" smtClean="0"/>
              <a:t/>
            </a:r>
            <a:br>
              <a:rPr lang="ru-RU" sz="2000" dirty="0" smtClean="0"/>
            </a:br>
            <a:r>
              <a:rPr lang="ru-RU" sz="2000" b="1" dirty="0" smtClean="0"/>
              <a:t>Ответ. Необходимо 5,5 га.</a:t>
            </a:r>
            <a:r>
              <a:rPr lang="ru-RU" sz="2000" dirty="0" smtClean="0"/>
              <a:t> </a:t>
            </a:r>
          </a:p>
          <a:p>
            <a:r>
              <a:rPr lang="ru-RU" sz="2000" dirty="0" smtClean="0"/>
              <a:t/>
            </a:r>
            <a:br>
              <a:rPr lang="ru-RU" sz="2000" dirty="0" smtClean="0"/>
            </a:br>
            <a:endParaRPr lang="ru-RU" sz="2000"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a:t>
            </a:r>
            <a:endParaRPr lang="ru-RU" dirty="0"/>
          </a:p>
        </p:txBody>
      </p:sp>
      <p:sp>
        <p:nvSpPr>
          <p:cNvPr id="3" name="Содержимое 2"/>
          <p:cNvSpPr>
            <a:spLocks noGrp="1"/>
          </p:cNvSpPr>
          <p:nvPr>
            <p:ph idx="1"/>
          </p:nvPr>
        </p:nvSpPr>
        <p:spPr>
          <a:xfrm>
            <a:off x="457200" y="571480"/>
            <a:ext cx="8229600" cy="5554683"/>
          </a:xfrm>
        </p:spPr>
        <p:txBody>
          <a:bodyPr>
            <a:normAutofit/>
          </a:bodyPr>
          <a:lstStyle/>
          <a:p>
            <a:r>
              <a:rPr lang="ru-RU" dirty="0" smtClean="0"/>
              <a:t>Мы дети малые одной большой природы</a:t>
            </a:r>
          </a:p>
          <a:p>
            <a:pPr>
              <a:buNone/>
            </a:pPr>
            <a:r>
              <a:rPr lang="ru-RU" dirty="0" smtClean="0"/>
              <a:t>    Мы делим с ней удачи и невзгоды,</a:t>
            </a:r>
          </a:p>
          <a:p>
            <a:pPr>
              <a:buNone/>
            </a:pPr>
            <a:r>
              <a:rPr lang="ru-RU" dirty="0" smtClean="0"/>
              <a:t>    Одна судьба у нас и у нее.</a:t>
            </a:r>
          </a:p>
          <a:p>
            <a:pPr>
              <a:buNone/>
            </a:pPr>
            <a:endParaRPr lang="ru-RU" dirty="0" smtClean="0"/>
          </a:p>
          <a:p>
            <a:pPr>
              <a:buNone/>
            </a:pPr>
            <a:r>
              <a:rPr lang="ru-RU" dirty="0" smtClean="0"/>
              <a:t>    Коль суждено дышать нам воздухом одним Давайте же мы на век объединимся.</a:t>
            </a:r>
          </a:p>
          <a:p>
            <a:pPr>
              <a:buNone/>
            </a:pPr>
            <a:r>
              <a:rPr lang="ru-RU" dirty="0" smtClean="0"/>
              <a:t>    Давайте наши души сохраним</a:t>
            </a:r>
          </a:p>
          <a:p>
            <a:pPr>
              <a:buNone/>
            </a:pPr>
            <a:r>
              <a:rPr lang="ru-RU" dirty="0" smtClean="0"/>
              <a:t>    Тогда мы на Земле и сами сохранимся!</a:t>
            </a:r>
          </a:p>
          <a:p>
            <a:endParaRPr lang="ru-RU" dirty="0"/>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96842"/>
          </a:xfrm>
        </p:spPr>
        <p:txBody>
          <a:bodyPr>
            <a:normAutofit fontScale="90000"/>
          </a:bodyPr>
          <a:lstStyle/>
          <a:p>
            <a:r>
              <a:rPr lang="ru-RU" dirty="0" smtClean="0"/>
              <a:t>Действуй быстро.</a:t>
            </a:r>
            <a:endParaRPr lang="ru-RU" dirty="0"/>
          </a:p>
        </p:txBody>
      </p:sp>
      <p:sp>
        <p:nvSpPr>
          <p:cNvPr id="3" name="Содержимое 2"/>
          <p:cNvSpPr>
            <a:spLocks noGrp="1"/>
          </p:cNvSpPr>
          <p:nvPr>
            <p:ph idx="1"/>
          </p:nvPr>
        </p:nvSpPr>
        <p:spPr>
          <a:xfrm>
            <a:off x="457200" y="857232"/>
            <a:ext cx="8229600" cy="6929486"/>
          </a:xfrm>
        </p:spPr>
        <p:txBody>
          <a:bodyPr>
            <a:normAutofit fontScale="47500" lnSpcReduction="20000"/>
          </a:bodyPr>
          <a:lstStyle/>
          <a:p>
            <a:r>
              <a:rPr lang="ru-RU" sz="6000" dirty="0" smtClean="0"/>
              <a:t>1. Чем отличается плод от корнеплода? </a:t>
            </a:r>
          </a:p>
          <a:p>
            <a:r>
              <a:rPr lang="ru-RU" sz="6000" dirty="0" smtClean="0"/>
              <a:t>2. Кто такие браконьеры?</a:t>
            </a:r>
          </a:p>
          <a:p>
            <a:r>
              <a:rPr lang="ru-RU" sz="6000" dirty="0" smtClean="0"/>
              <a:t>3. Что такое черная книга?</a:t>
            </a:r>
          </a:p>
          <a:p>
            <a:r>
              <a:rPr lang="ru-RU" sz="6000" dirty="0" smtClean="0"/>
              <a:t>4. Почему нельзя включать магнитофон, радио в лесу, особенно весной?</a:t>
            </a:r>
          </a:p>
          <a:p>
            <a:r>
              <a:rPr lang="ru-RU" sz="6000" dirty="0" smtClean="0"/>
              <a:t>5. Что является самым важным веществом на Земле?</a:t>
            </a:r>
          </a:p>
          <a:p>
            <a:r>
              <a:rPr lang="ru-RU" sz="6000" dirty="0" smtClean="0"/>
              <a:t>6. Где находится самый большой заповедник?</a:t>
            </a:r>
          </a:p>
          <a:p>
            <a:r>
              <a:rPr lang="ru-RU" sz="6000" dirty="0" smtClean="0"/>
              <a:t>7. Кто ввел в науку термин “экология”?</a:t>
            </a:r>
          </a:p>
          <a:p>
            <a:r>
              <a:rPr lang="ru-RU" sz="6000" dirty="0" smtClean="0"/>
              <a:t>8.  Кто такие Космополиты ?</a:t>
            </a:r>
          </a:p>
          <a:p>
            <a:r>
              <a:rPr lang="ru-RU" sz="6000" dirty="0" smtClean="0"/>
              <a:t>9. Эндемики ?</a:t>
            </a:r>
          </a:p>
          <a:p>
            <a:r>
              <a:rPr lang="ru-RU" sz="6000" dirty="0" smtClean="0"/>
              <a:t>10. Кто ввел в науку термин « Экосистема»?</a:t>
            </a:r>
          </a:p>
          <a:p>
            <a:r>
              <a:rPr lang="ru-RU" sz="6000" dirty="0" smtClean="0"/>
              <a:t>11. Кто ввел в науку термин « Биогеоценоз».?</a:t>
            </a:r>
          </a:p>
          <a:p>
            <a:pPr>
              <a:buNone/>
            </a:pPr>
            <a:r>
              <a:rPr lang="ru-RU" sz="6000" dirty="0" smtClean="0"/>
              <a:t> </a:t>
            </a:r>
          </a:p>
          <a:p>
            <a:endParaRPr lang="ru-RU" dirty="0" smtClean="0"/>
          </a:p>
          <a:p>
            <a:endParaRPr lang="ru-RU"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a:t>
            </a:r>
            <a:endParaRPr lang="ru-RU" dirty="0"/>
          </a:p>
        </p:txBody>
      </p:sp>
      <p:sp>
        <p:nvSpPr>
          <p:cNvPr id="3" name="Содержимое 2"/>
          <p:cNvSpPr>
            <a:spLocks noGrp="1"/>
          </p:cNvSpPr>
          <p:nvPr>
            <p:ph idx="1"/>
          </p:nvPr>
        </p:nvSpPr>
        <p:spPr>
          <a:xfrm>
            <a:off x="428596" y="142852"/>
            <a:ext cx="8715404" cy="6715148"/>
          </a:xfrm>
        </p:spPr>
        <p:txBody>
          <a:bodyPr/>
          <a:lstStyle/>
          <a:p>
            <a:pPr>
              <a:buNone/>
            </a:pPr>
            <a:r>
              <a:rPr lang="ru-RU" dirty="0" smtClean="0"/>
              <a:t>1. есть семена</a:t>
            </a:r>
          </a:p>
          <a:p>
            <a:pPr>
              <a:buNone/>
            </a:pPr>
            <a:r>
              <a:rPr lang="ru-RU" dirty="0" smtClean="0"/>
              <a:t>2. убивают животных</a:t>
            </a:r>
          </a:p>
          <a:p>
            <a:pPr>
              <a:buNone/>
            </a:pPr>
            <a:r>
              <a:rPr lang="ru-RU" dirty="0" smtClean="0"/>
              <a:t>3. список исчезнувших видов</a:t>
            </a:r>
          </a:p>
          <a:p>
            <a:pPr>
              <a:buNone/>
            </a:pPr>
            <a:r>
              <a:rPr lang="ru-RU" dirty="0" smtClean="0"/>
              <a:t>4. птицы покидают гнезда и птенцы погибнут</a:t>
            </a:r>
          </a:p>
          <a:p>
            <a:pPr>
              <a:buNone/>
            </a:pPr>
            <a:r>
              <a:rPr lang="ru-RU" dirty="0" smtClean="0"/>
              <a:t>5. вода</a:t>
            </a:r>
          </a:p>
          <a:p>
            <a:pPr>
              <a:buNone/>
            </a:pPr>
            <a:r>
              <a:rPr lang="ru-RU" dirty="0" smtClean="0"/>
              <a:t>6. Антарктида</a:t>
            </a:r>
          </a:p>
          <a:p>
            <a:pPr>
              <a:buNone/>
            </a:pPr>
            <a:r>
              <a:rPr lang="ru-RU" dirty="0" smtClean="0"/>
              <a:t>7.Эрнст Геккель</a:t>
            </a:r>
          </a:p>
          <a:p>
            <a:pPr>
              <a:buNone/>
            </a:pPr>
            <a:r>
              <a:rPr lang="ru-RU" dirty="0" smtClean="0"/>
              <a:t>8.это </a:t>
            </a:r>
            <a:r>
              <a:rPr lang="ru-RU" dirty="0" err="1" smtClean="0"/>
              <a:t>орг-мы</a:t>
            </a:r>
            <a:r>
              <a:rPr lang="ru-RU" dirty="0" smtClean="0"/>
              <a:t>, </a:t>
            </a:r>
            <a:r>
              <a:rPr lang="ru-RU" dirty="0" err="1" smtClean="0"/>
              <a:t>кот-ые</a:t>
            </a:r>
            <a:r>
              <a:rPr lang="ru-RU" dirty="0" smtClean="0"/>
              <a:t> живут во всех </a:t>
            </a:r>
            <a:r>
              <a:rPr lang="ru-RU" dirty="0" err="1" smtClean="0"/>
              <a:t>клим-х</a:t>
            </a:r>
            <a:r>
              <a:rPr lang="ru-RU" dirty="0" smtClean="0"/>
              <a:t> зонах.</a:t>
            </a:r>
          </a:p>
          <a:p>
            <a:pPr>
              <a:buNone/>
            </a:pPr>
            <a:r>
              <a:rPr lang="ru-RU" dirty="0" smtClean="0"/>
              <a:t>9.это </a:t>
            </a:r>
            <a:r>
              <a:rPr lang="ru-RU" dirty="0" err="1" smtClean="0"/>
              <a:t>орг-мы</a:t>
            </a:r>
            <a:r>
              <a:rPr lang="ru-RU" dirty="0" smtClean="0"/>
              <a:t>, </a:t>
            </a:r>
            <a:r>
              <a:rPr lang="ru-RU" dirty="0" err="1" smtClean="0"/>
              <a:t>кот-е</a:t>
            </a:r>
            <a:r>
              <a:rPr lang="ru-RU" dirty="0" smtClean="0"/>
              <a:t> живут на ограниченных территориях</a:t>
            </a:r>
          </a:p>
          <a:p>
            <a:pPr>
              <a:buNone/>
            </a:pPr>
            <a:r>
              <a:rPr lang="ru-RU" dirty="0" smtClean="0"/>
              <a:t>10. </a:t>
            </a:r>
            <a:r>
              <a:rPr lang="ru-RU" dirty="0" err="1" smtClean="0"/>
              <a:t>Англ.уч.А.Тенели</a:t>
            </a:r>
            <a:endParaRPr lang="ru-RU" dirty="0" smtClean="0"/>
          </a:p>
          <a:p>
            <a:pPr>
              <a:buNone/>
            </a:pPr>
            <a:r>
              <a:rPr lang="ru-RU" dirty="0" smtClean="0"/>
              <a:t>11. </a:t>
            </a:r>
            <a:r>
              <a:rPr lang="ru-RU" dirty="0" err="1" smtClean="0"/>
              <a:t>Русс.уч</a:t>
            </a:r>
            <a:r>
              <a:rPr lang="ru-RU" dirty="0" smtClean="0"/>
              <a:t>. Сукачев Владимир Николаевич.</a:t>
            </a: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a:t>
            </a:r>
            <a:endParaRPr lang="ru-RU" dirty="0"/>
          </a:p>
        </p:txBody>
      </p:sp>
      <p:pic>
        <p:nvPicPr>
          <p:cNvPr id="4" name="Содержимое 3" descr="Картинки по запросу фота поздравлений с победой на конкурсе"/>
          <p:cNvPicPr>
            <a:picLocks noGrp="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dissolve/>
    <p:sndAc>
      <p:stSnd>
        <p:snd r:embed="rId2" name="explode.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a:t>
            </a:r>
            <a:endParaRPr lang="ru-RU" dirty="0"/>
          </a:p>
        </p:txBody>
      </p:sp>
      <p:pic>
        <p:nvPicPr>
          <p:cNvPr id="4" name="Содержимое 3" descr="Картинки по запросу международная красная книга животные фото"/>
          <p:cNvPicPr>
            <a:picLocks noGrp="1"/>
          </p:cNvPicPr>
          <p:nvPr>
            <p:ph idx="1"/>
          </p:nvPr>
        </p:nvPicPr>
        <p:blipFill>
          <a:blip r:embed="rId2" cstate="print"/>
          <a:stretch>
            <a:fillRect/>
          </a:stretch>
        </p:blipFill>
        <p:spPr bwMode="auto">
          <a:xfrm>
            <a:off x="1357290" y="980728"/>
            <a:ext cx="6786610" cy="509147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Чернобыльская АЭС</a:t>
            </a:r>
            <a:endParaRPr lang="ru-RU" dirty="0"/>
          </a:p>
        </p:txBody>
      </p:sp>
      <p:pic>
        <p:nvPicPr>
          <p:cNvPr id="4" name="Содержимое 3" descr="https://republic.ru/images/photos/large/9cbb6ecff7405dee71aa91aba9bfc60b.jpeg"/>
          <p:cNvPicPr>
            <a:picLocks noGrp="1"/>
          </p:cNvPicPr>
          <p:nvPr>
            <p:ph idx="1"/>
          </p:nvPr>
        </p:nvPicPr>
        <p:blipFill>
          <a:blip r:embed="rId2" cstate="print"/>
          <a:stretch>
            <a:fillRect/>
          </a:stretch>
        </p:blipFill>
        <p:spPr bwMode="auto">
          <a:xfrm>
            <a:off x="785787" y="1844824"/>
            <a:ext cx="7494560" cy="4511526"/>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Купание птиц.</a:t>
            </a:r>
            <a:endParaRPr lang="ru-RU" dirty="0"/>
          </a:p>
        </p:txBody>
      </p:sp>
      <p:pic>
        <p:nvPicPr>
          <p:cNvPr id="7" name="Содержимое 6" descr="00076"/>
          <p:cNvPicPr>
            <a:picLocks noGrp="1"/>
          </p:cNvPicPr>
          <p:nvPr>
            <p:ph idx="1"/>
          </p:nvPr>
        </p:nvPicPr>
        <p:blipFill>
          <a:blip r:embed="rId2" cstate="print"/>
          <a:stretch>
            <a:fillRect/>
          </a:stretch>
        </p:blipFill>
        <p:spPr bwMode="auto">
          <a:xfrm>
            <a:off x="827584" y="1772816"/>
            <a:ext cx="7744944" cy="472801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Голомянка.</a:t>
            </a:r>
            <a:endParaRPr lang="ru-RU" dirty="0"/>
          </a:p>
        </p:txBody>
      </p:sp>
      <p:pic>
        <p:nvPicPr>
          <p:cNvPr id="4" name="Содержимое 3" descr="Картинки по запросу фото голомянок озера байкал"/>
          <p:cNvPicPr>
            <a:picLocks noGrp="1"/>
          </p:cNvPicPr>
          <p:nvPr>
            <p:ph idx="1"/>
          </p:nvPr>
        </p:nvPicPr>
        <p:blipFill>
          <a:blip r:embed="rId2" cstate="print"/>
          <a:srcRect/>
          <a:stretch>
            <a:fillRect/>
          </a:stretch>
        </p:blipFill>
        <p:spPr bwMode="auto">
          <a:xfrm>
            <a:off x="928662" y="1772816"/>
            <a:ext cx="7715304" cy="444226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Высохшая часть озера- песчаная солончаковая  пустыня.</a:t>
            </a:r>
            <a:endParaRPr lang="ru-RU" dirty="0"/>
          </a:p>
        </p:txBody>
      </p:sp>
      <p:pic>
        <p:nvPicPr>
          <p:cNvPr id="4" name="Содержимое 3" descr="Аральское море - соленое бессточное озеро"/>
          <p:cNvPicPr>
            <a:picLocks noGrp="1"/>
          </p:cNvPicPr>
          <p:nvPr>
            <p:ph idx="1"/>
          </p:nvPr>
        </p:nvPicPr>
        <p:blipFill>
          <a:blip r:embed="rId2" cstate="print"/>
          <a:srcRect/>
          <a:stretch>
            <a:fillRect/>
          </a:stretch>
        </p:blipFill>
        <p:spPr bwMode="auto">
          <a:xfrm>
            <a:off x="1000100" y="1916832"/>
            <a:ext cx="6964225" cy="451256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Нефтяное пятно.</a:t>
            </a:r>
            <a:endParaRPr lang="ru-RU" dirty="0"/>
          </a:p>
        </p:txBody>
      </p:sp>
      <p:pic>
        <p:nvPicPr>
          <p:cNvPr id="6" name="Содержимое 5" descr="Картинки по запросу к каким последствиям ведет разлив нефти в морях фото"/>
          <p:cNvPicPr>
            <a:picLocks noGrp="1"/>
          </p:cNvPicPr>
          <p:nvPr>
            <p:ph idx="1"/>
          </p:nvPr>
        </p:nvPicPr>
        <p:blipFill>
          <a:blip r:embed="rId2" cstate="print"/>
          <a:stretch>
            <a:fillRect/>
          </a:stretch>
        </p:blipFill>
        <p:spPr bwMode="auto">
          <a:xfrm>
            <a:off x="785786" y="1772816"/>
            <a:ext cx="7715304" cy="424539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772</TotalTime>
  <Words>440</Words>
  <Application>Microsoft Office PowerPoint</Application>
  <PresentationFormat>Экран (4:3)</PresentationFormat>
  <Paragraphs>82</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Поток</vt:lpstr>
      <vt:lpstr>Самый умный эколог</vt:lpstr>
      <vt:lpstr>Цель мероприятия:</vt:lpstr>
      <vt:lpstr>.</vt:lpstr>
      <vt:lpstr>.</vt:lpstr>
      <vt:lpstr>Чернобыльская АЭС</vt:lpstr>
      <vt:lpstr>Купание птиц.</vt:lpstr>
      <vt:lpstr>Голомянка.</vt:lpstr>
      <vt:lpstr> Высохшая часть озера- песчаная солончаковая  пустыня.</vt:lpstr>
      <vt:lpstr>Нефтяное пятно.</vt:lpstr>
      <vt:lpstr>Озоновая дыра.</vt:lpstr>
      <vt:lpstr>Антибиотики.</vt:lpstr>
      <vt:lpstr>Пестициды и нитраты.</vt:lpstr>
      <vt:lpstr>.</vt:lpstr>
      <vt:lpstr>Что означают эти знаки.</vt:lpstr>
      <vt:lpstr>Взаимоотношения между организмами.</vt:lpstr>
      <vt:lpstr>Вырубка леса.</vt:lpstr>
      <vt:lpstr>Красные листья.</vt:lpstr>
      <vt:lpstr>Росянка</vt:lpstr>
      <vt:lpstr>Ель под березой.</vt:lpstr>
      <vt:lpstr>Клюква,багульник,пушица.</vt:lpstr>
      <vt:lpstr>Посадка дуба</vt:lpstr>
      <vt:lpstr>Рядом с цементным заводом.</vt:lpstr>
      <vt:lpstr>Кабаны.</vt:lpstr>
      <vt:lpstr>Рыболовство.</vt:lpstr>
      <vt:lpstr>.</vt:lpstr>
      <vt:lpstr>Задачи.</vt:lpstr>
      <vt:lpstr>Ответ.</vt:lpstr>
      <vt:lpstr>Задача.</vt:lpstr>
      <vt:lpstr>решение:</vt:lpstr>
      <vt:lpstr>Действуй быстро.</vt:lpstr>
      <vt:lpstr>.</vt:lpstr>
      <vt:lpst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Самый умный эколог</dc:title>
  <dc:creator>Аминка</dc:creator>
  <cp:lastModifiedBy>litsey1</cp:lastModifiedBy>
  <cp:revision>79</cp:revision>
  <dcterms:created xsi:type="dcterms:W3CDTF">2017-04-08T18:52:21Z</dcterms:created>
  <dcterms:modified xsi:type="dcterms:W3CDTF">2017-04-14T06:15:30Z</dcterms:modified>
</cp:coreProperties>
</file>