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0" r:id="rId10"/>
    <p:sldId id="261" r:id="rId11"/>
    <p:sldId id="28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"/>
            <a:ext cx="7243786" cy="1714487"/>
          </a:xfrm>
        </p:spPr>
        <p:txBody>
          <a:bodyPr/>
          <a:lstStyle/>
          <a:p>
            <a:r>
              <a:rPr lang="ru-RU" dirty="0" smtClean="0"/>
              <a:t>Открытый урок на тему: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501122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Амфибии  и Рептилии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1026" name="AutoShape 2" descr="Картинки по запросу фото земноводных и пресмыкающих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Картинки по запросу фото земноводных и пресмыкающихся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928802"/>
            <a:ext cx="764386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71504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«Пресмыкающиеся»</a:t>
            </a:r>
          </a:p>
          <a:p>
            <a:pPr>
              <a:buNone/>
            </a:pPr>
            <a:r>
              <a:rPr lang="ru-RU" dirty="0" smtClean="0"/>
              <a:t>По горизонтали: 1. Пресмыкающиеся. 2. Гадюка. 3. Черепаха.</a:t>
            </a:r>
          </a:p>
          <a:p>
            <a:pPr>
              <a:buNone/>
            </a:pPr>
            <a:r>
              <a:rPr lang="ru-RU" dirty="0" smtClean="0"/>
              <a:t> По вертикали: 4. Крокодил. 5. Гаттерия. 6. Варан. 7. </a:t>
            </a:r>
            <a:r>
              <a:rPr lang="ru-RU" dirty="0" err="1" smtClean="0"/>
              <a:t>Веретенница</a:t>
            </a:r>
            <a:r>
              <a:rPr lang="ru-RU" dirty="0" smtClean="0"/>
              <a:t>. 8. Ящерица.</a:t>
            </a:r>
          </a:p>
          <a:p>
            <a:pPr>
              <a:buNone/>
            </a:pPr>
            <a:r>
              <a:rPr lang="ru-RU" dirty="0" smtClean="0"/>
              <a:t>«Земноводные»</a:t>
            </a:r>
          </a:p>
          <a:p>
            <a:pPr lvl="0">
              <a:buNone/>
            </a:pPr>
            <a:r>
              <a:rPr lang="ru-RU" dirty="0" smtClean="0"/>
              <a:t>По горизонтали: 1.Лягушка. 2. Земноводные. 3. </a:t>
            </a:r>
            <a:r>
              <a:rPr lang="ru-RU" dirty="0" err="1" smtClean="0"/>
              <a:t>Кокои</a:t>
            </a:r>
            <a:r>
              <a:rPr lang="ru-RU" dirty="0" smtClean="0"/>
              <a:t> (</a:t>
            </a:r>
            <a:r>
              <a:rPr lang="ru-RU" dirty="0" err="1" smtClean="0"/>
              <a:t>кокоа</a:t>
            </a:r>
            <a:r>
              <a:rPr lang="ru-RU" dirty="0" smtClean="0"/>
              <a:t>). 4. Тритоны.</a:t>
            </a:r>
          </a:p>
          <a:p>
            <a:pPr lvl="0">
              <a:buNone/>
            </a:pPr>
            <a:r>
              <a:rPr lang="ru-RU" dirty="0" smtClean="0"/>
              <a:t>По вертикали: 5. Саламандры. 6. </a:t>
            </a:r>
            <a:r>
              <a:rPr lang="ru-RU" dirty="0" err="1" smtClean="0"/>
              <a:t>Червяга</a:t>
            </a:r>
            <a:r>
              <a:rPr lang="ru-RU" dirty="0" smtClean="0"/>
              <a:t>. 7. Квакша. 8. Жаба.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58204" cy="5626121"/>
          </a:xfrm>
        </p:spPr>
        <p:txBody>
          <a:bodyPr/>
          <a:lstStyle/>
          <a:p>
            <a:pPr algn="ctr">
              <a:buNone/>
            </a:pPr>
            <a:r>
              <a:rPr lang="ru-RU" sz="6600" dirty="0" smtClean="0"/>
              <a:t>Амфибии и Рептилии, </a:t>
            </a:r>
          </a:p>
          <a:p>
            <a:pPr algn="ctr">
              <a:buNone/>
            </a:pPr>
            <a:r>
              <a:rPr lang="ru-RU" sz="6000" dirty="0" smtClean="0"/>
              <a:t>занесенные в красную                                книгу.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Гюрза.</a:t>
            </a:r>
            <a:endParaRPr lang="ru-RU" dirty="0"/>
          </a:p>
        </p:txBody>
      </p:sp>
      <p:pic>
        <p:nvPicPr>
          <p:cNvPr id="4" name="Содержимое 3" descr="Гюрз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285860"/>
            <a:ext cx="671517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Гадюка </a:t>
            </a:r>
            <a:r>
              <a:rPr lang="ru-RU" b="1" dirty="0" err="1" smtClean="0"/>
              <a:t>казнакова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Гадюка казнак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Королевская кобра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Содержимое 5" descr="Картинки по запросу кобра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2984"/>
            <a:ext cx="7858180" cy="498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Гребенчатый тритон</a:t>
            </a:r>
            <a:endParaRPr lang="ru-RU" dirty="0"/>
          </a:p>
        </p:txBody>
      </p:sp>
      <p:pic>
        <p:nvPicPr>
          <p:cNvPr id="4" name="Содержимое 3" descr="https://upload.wikimedia.org/wikipedia/commons/thumb/6/6f/TriturusCristatusFirstYearMaleFirstYear.JPG/200px-TriturusCristatusFirstYearMaleFirstYea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28667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Краснобрюхая</a:t>
            </a:r>
            <a:r>
              <a:rPr lang="ru-RU" dirty="0" smtClean="0"/>
              <a:t>  жерлянка</a:t>
            </a:r>
            <a:endParaRPr lang="ru-RU" dirty="0"/>
          </a:p>
        </p:txBody>
      </p:sp>
      <p:pic>
        <p:nvPicPr>
          <p:cNvPr id="4" name="Содержимое 3" descr="https://upload.wikimedia.org/wikipedia/commons/thumb/4/4f/Bombina_bombina_1_%28Marek_Szczepanek%29_tight_crop.jpg/200px-Bombina_bombina_1_%28Marek_Szczepanek%29_tight_crop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42942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Обыкновенная чесночница</a:t>
            </a:r>
            <a:endParaRPr lang="ru-RU" dirty="0"/>
          </a:p>
        </p:txBody>
      </p:sp>
      <p:pic>
        <p:nvPicPr>
          <p:cNvPr id="4" name="Содержимое 3" descr="https://upload.wikimedia.org/wikipedia/commons/thumb/9/9e/Pelobates_fuscus_insubricus01.jpg/200px-Pelobates_fuscus_insubricus0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42955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жаба</a:t>
            </a:r>
            <a:endParaRPr lang="ru-RU" dirty="0"/>
          </a:p>
        </p:txBody>
      </p:sp>
      <p:pic>
        <p:nvPicPr>
          <p:cNvPr id="4" name="Содержимое 3" descr="https://upload.wikimedia.org/wikipedia/commons/thumb/d/d8/Bufo_viridis.jpg/200px-Bufo_viridi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072362" cy="497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Ломкая веретеница</a:t>
            </a:r>
            <a:endParaRPr lang="ru-RU" dirty="0"/>
          </a:p>
        </p:txBody>
      </p:sp>
      <p:pic>
        <p:nvPicPr>
          <p:cNvPr id="4" name="Содержимое 3" descr="https://upload.wikimedia.org/wikipedia/commons/thumb/5/5e/Anguidae.jpg/200px-Anguida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0723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868346"/>
          </a:xfrm>
        </p:spPr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500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1). Повторить </a:t>
            </a:r>
            <a:r>
              <a:rPr lang="ru-RU" dirty="0" smtClean="0"/>
              <a:t>и закрепить темы :«</a:t>
            </a:r>
            <a:r>
              <a:rPr lang="ru-RU" dirty="0" smtClean="0"/>
              <a:t>Класс Земноводные</a:t>
            </a:r>
            <a:r>
              <a:rPr lang="ru-RU" dirty="0" smtClean="0"/>
              <a:t>» и  </a:t>
            </a:r>
            <a:r>
              <a:rPr lang="ru-RU" dirty="0" smtClean="0"/>
              <a:t>«Класс Пресмыкающиеся»;</a:t>
            </a:r>
          </a:p>
          <a:p>
            <a:pPr>
              <a:buNone/>
            </a:pPr>
            <a:r>
              <a:rPr lang="ru-RU" dirty="0" smtClean="0"/>
              <a:t> 2). Упорядочить и систематизировать знания, полученные в ходе обучения;</a:t>
            </a:r>
          </a:p>
          <a:p>
            <a:pPr>
              <a:buNone/>
            </a:pPr>
            <a:r>
              <a:rPr lang="ru-RU" dirty="0" smtClean="0"/>
              <a:t> 3). Развить логическое мышление  и творческие способности учащихся;</a:t>
            </a:r>
          </a:p>
          <a:p>
            <a:pPr>
              <a:buNone/>
            </a:pPr>
            <a:r>
              <a:rPr lang="ru-RU" dirty="0" smtClean="0"/>
              <a:t> 4). Воспитать научное и творческое мировоззрение;</a:t>
            </a:r>
          </a:p>
          <a:p>
            <a:pPr>
              <a:buNone/>
            </a:pPr>
            <a:r>
              <a:rPr lang="ru-RU" dirty="0" smtClean="0"/>
              <a:t> 5). Привить интерес к предмету и научить их работать в группе.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ivatherium.narod.ru/postcard/amph_rep/card_0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Крокодил болотный</a:t>
            </a:r>
            <a:endParaRPr lang="ru-RU" dirty="0"/>
          </a:p>
        </p:txBody>
      </p:sp>
      <p:pic>
        <p:nvPicPr>
          <p:cNvPr id="4" name="Содержимое 3" descr="КРОКОДИЛ БОЛОТНЫЙ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28654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Гребнистый крокодил</a:t>
            </a:r>
            <a:endParaRPr lang="ru-RU" dirty="0"/>
          </a:p>
        </p:txBody>
      </p:sp>
      <p:pic>
        <p:nvPicPr>
          <p:cNvPr id="6" name="Содержимое 5" descr="Картинки по запросу гребнистый крокодил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215238" cy="467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500042"/>
            <a:ext cx="7786742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3600" dirty="0" smtClean="0"/>
              <a:t>Самое редкое животное в мире  Филиппинский крокодил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рда гребнистого крокодил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43050"/>
            <a:ext cx="7286676" cy="406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Средиземноморская черепаха</a:t>
            </a:r>
            <a:endParaRPr lang="ru-RU" dirty="0"/>
          </a:p>
        </p:txBody>
      </p:sp>
      <p:pic>
        <p:nvPicPr>
          <p:cNvPr id="4" name="Содержимое 3" descr="Картинки по запросу черепаха занесенная в красную книгу фото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32174" y="1600200"/>
            <a:ext cx="607965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Трионикс</a:t>
            </a:r>
            <a:r>
              <a:rPr lang="ru-RU" dirty="0" smtClean="0"/>
              <a:t> нильский </a:t>
            </a:r>
            <a:endParaRPr lang="ru-RU" dirty="0"/>
          </a:p>
        </p:txBody>
      </p:sp>
      <p:pic>
        <p:nvPicPr>
          <p:cNvPr id="4" name="Содержимое 3" descr="trioniks_na_bereg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357298"/>
            <a:ext cx="6215106" cy="41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Зеленая или Суповая черепаха</a:t>
            </a:r>
            <a:endParaRPr lang="ru-RU" dirty="0"/>
          </a:p>
        </p:txBody>
      </p:sp>
      <p:pic>
        <p:nvPicPr>
          <p:cNvPr id="4" name="Содержимое 3" descr="Картинки по запросу черепаха занесенная в красную книгу фото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8102" y="1600200"/>
            <a:ext cx="676779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Кожистая черепаха, длина 2м</a:t>
            </a:r>
            <a:endParaRPr lang="ru-RU" dirty="0"/>
          </a:p>
        </p:txBody>
      </p:sp>
      <p:pic>
        <p:nvPicPr>
          <p:cNvPr id="4" name="Содержимое 3" descr="http://24smi.org/public/media/news/2015/03/21/1426940796_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36"/>
            <a:ext cx="671517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Сетчатый питон, 447 кг и 14,85 м.</a:t>
            </a:r>
            <a:endParaRPr lang="ru-RU" dirty="0"/>
          </a:p>
        </p:txBody>
      </p:sp>
      <p:pic>
        <p:nvPicPr>
          <p:cNvPr id="4" name="Содержимое 3" descr="Самые большие змеи в мире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65722" y="1600200"/>
            <a:ext cx="64125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Анаконда-109кг, 9м.</a:t>
            </a:r>
            <a:endParaRPr lang="ru-RU" dirty="0"/>
          </a:p>
        </p:txBody>
      </p:sp>
      <p:pic>
        <p:nvPicPr>
          <p:cNvPr id="6" name="Содержимое 5" descr="Картинки по запросу анаконда фото змея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807249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/>
              <a:t>«Амфибии» и «Рептилии»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Конец урока.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  Спасибо за участие!</a:t>
            </a:r>
            <a:endParaRPr lang="ru-RU" sz="66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1539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115328" cy="5697559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1 конкурс   « Наш девиз»</a:t>
            </a:r>
          </a:p>
          <a:p>
            <a:pPr>
              <a:buNone/>
            </a:pPr>
            <a:r>
              <a:rPr lang="ru-RU" dirty="0" smtClean="0"/>
              <a:t>2конкурс :  «Наш класс животных лучше»</a:t>
            </a:r>
          </a:p>
          <a:p>
            <a:pPr>
              <a:buNone/>
            </a:pPr>
            <a:r>
              <a:rPr lang="ru-RU" dirty="0" smtClean="0"/>
              <a:t>3 конкурс: </a:t>
            </a:r>
            <a:r>
              <a:rPr lang="ru-RU" b="1" dirty="0" smtClean="0"/>
              <a:t> </a:t>
            </a:r>
            <a:r>
              <a:rPr lang="ru-RU" dirty="0" smtClean="0"/>
              <a:t>« Мы знаем все о себе».</a:t>
            </a:r>
          </a:p>
          <a:p>
            <a:pPr>
              <a:buNone/>
            </a:pPr>
            <a:r>
              <a:rPr lang="ru-RU" dirty="0" smtClean="0"/>
              <a:t>4 конкурс:  « Кто быстрее».</a:t>
            </a:r>
          </a:p>
          <a:p>
            <a:pPr>
              <a:buNone/>
            </a:pPr>
            <a:r>
              <a:rPr lang="ru-RU" dirty="0" smtClean="0"/>
              <a:t>5 конкурс:  « Узнай меня».</a:t>
            </a:r>
          </a:p>
          <a:p>
            <a:pPr>
              <a:buNone/>
            </a:pPr>
            <a:r>
              <a:rPr lang="ru-RU" dirty="0" smtClean="0"/>
              <a:t>6 конкурс:  «Тест».</a:t>
            </a:r>
          </a:p>
          <a:p>
            <a:pPr>
              <a:buNone/>
            </a:pPr>
            <a:r>
              <a:rPr lang="ru-RU" dirty="0" smtClean="0"/>
              <a:t>7 конкурс: «Кроссворд»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Хамелеон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Картинки по запросу хамелеон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285860"/>
            <a:ext cx="6929486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Саламандра.</a:t>
            </a:r>
            <a:endParaRPr lang="ru-RU" dirty="0"/>
          </a:p>
        </p:txBody>
      </p:sp>
      <p:pic>
        <p:nvPicPr>
          <p:cNvPr id="4" name="Содержимое 3" descr="Картинки по запросу саламандра фото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357298"/>
            <a:ext cx="7000924" cy="450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72452" cy="57150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Тест.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429684" cy="6143668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b="1" dirty="0" smtClean="0"/>
              <a:t>6 конкурс  «Биологический диктант или тестирование.»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Выпишите отдельно признаки земноводных и признаки пресмыкающихся с помощью чисел.</a:t>
            </a:r>
          </a:p>
          <a:p>
            <a:pPr>
              <a:buNone/>
            </a:pPr>
            <a:r>
              <a:rPr lang="ru-RU" dirty="0" smtClean="0"/>
              <a:t>А. Земноводные: , , ,..Б. Пресмыкающихся: , , ,.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Утверждения:</a:t>
            </a:r>
          </a:p>
          <a:p>
            <a:pPr lvl="0">
              <a:buNone/>
            </a:pPr>
            <a:r>
              <a:rPr lang="ru-RU" dirty="0" smtClean="0"/>
              <a:t>1.Постоянная температура тела.</a:t>
            </a:r>
          </a:p>
          <a:p>
            <a:pPr lvl="0">
              <a:buNone/>
            </a:pPr>
            <a:r>
              <a:rPr lang="ru-RU" dirty="0" smtClean="0"/>
              <a:t>2.Непостоянная температура тела.</a:t>
            </a:r>
          </a:p>
          <a:p>
            <a:pPr lvl="0">
              <a:buNone/>
            </a:pPr>
            <a:r>
              <a:rPr lang="ru-RU" dirty="0" smtClean="0"/>
              <a:t>3.Обитают и в воде и на суше.</a:t>
            </a:r>
          </a:p>
          <a:p>
            <a:pPr lvl="0">
              <a:buNone/>
            </a:pPr>
            <a:r>
              <a:rPr lang="ru-RU" dirty="0" smtClean="0"/>
              <a:t>4.Обитают в основном на суше.</a:t>
            </a:r>
          </a:p>
          <a:p>
            <a:pPr lvl="0">
              <a:buNone/>
            </a:pPr>
            <a:r>
              <a:rPr lang="ru-RU" dirty="0" smtClean="0"/>
              <a:t>5.Два круга кровообращения, </a:t>
            </a:r>
            <a:r>
              <a:rPr lang="ru-RU" dirty="0" err="1" smtClean="0"/>
              <a:t>трехкамерное</a:t>
            </a:r>
            <a:r>
              <a:rPr lang="ru-RU" dirty="0" smtClean="0"/>
              <a:t> сердце.</a:t>
            </a:r>
          </a:p>
          <a:p>
            <a:pPr lvl="0">
              <a:buNone/>
            </a:pPr>
            <a:r>
              <a:rPr lang="ru-RU" dirty="0" smtClean="0"/>
              <a:t>6.Один круг кровообращения.</a:t>
            </a:r>
          </a:p>
          <a:p>
            <a:pPr lvl="0">
              <a:buNone/>
            </a:pPr>
            <a:r>
              <a:rPr lang="ru-RU" dirty="0" smtClean="0"/>
              <a:t>7.Дышат только с помощью легких.</a:t>
            </a:r>
          </a:p>
          <a:p>
            <a:pPr lvl="0">
              <a:buNone/>
            </a:pPr>
            <a:r>
              <a:rPr lang="ru-RU" dirty="0" smtClean="0"/>
              <a:t>8.В дыхании участвуют легкие и слизистая кожа.</a:t>
            </a:r>
          </a:p>
          <a:p>
            <a:pPr lvl="0">
              <a:buNone/>
            </a:pPr>
            <a:r>
              <a:rPr lang="ru-RU" dirty="0" smtClean="0"/>
              <a:t>9.Обитают только в воде.</a:t>
            </a:r>
          </a:p>
          <a:p>
            <a:pPr lvl="0">
              <a:buNone/>
            </a:pPr>
            <a:r>
              <a:rPr lang="ru-RU" dirty="0" smtClean="0"/>
              <a:t>10.Имеют жабры.</a:t>
            </a:r>
          </a:p>
          <a:p>
            <a:pPr lvl="0">
              <a:buNone/>
            </a:pPr>
            <a:r>
              <a:rPr lang="ru-RU" dirty="0" smtClean="0"/>
              <a:t>11.Голая кожа покрыта слизью (в основном).</a:t>
            </a:r>
          </a:p>
          <a:p>
            <a:pPr lvl="0">
              <a:buNone/>
            </a:pPr>
            <a:r>
              <a:rPr lang="ru-RU" dirty="0" smtClean="0"/>
              <a:t>12.Кожа сухая с роговыми чешуями.</a:t>
            </a:r>
          </a:p>
          <a:p>
            <a:pPr lvl="0">
              <a:buNone/>
            </a:pPr>
            <a:r>
              <a:rPr lang="ru-RU" dirty="0" smtClean="0"/>
              <a:t>13.Размножаются только на суше, оплодотворение внутренне.</a:t>
            </a:r>
          </a:p>
          <a:p>
            <a:pPr lvl="0">
              <a:buNone/>
            </a:pPr>
            <a:r>
              <a:rPr lang="ru-RU" dirty="0" smtClean="0"/>
              <a:t>14.Размножаются только в воде, оплодотворение наружное.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 — 2,3,5,8,11,14;</a:t>
            </a:r>
          </a:p>
          <a:p>
            <a:r>
              <a:rPr lang="ru-RU" dirty="0" smtClean="0"/>
              <a:t> Б — 2,4,5,7,12,13.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         « Пресмыкающиеся»  По </a:t>
            </a:r>
            <a:r>
              <a:rPr lang="ru-RU" sz="1400" dirty="0" smtClean="0"/>
              <a:t>горизонтали:</a:t>
            </a:r>
          </a:p>
          <a:p>
            <a:pPr>
              <a:buNone/>
            </a:pPr>
            <a:r>
              <a:rPr lang="ru-RU" sz="1400" dirty="0" smtClean="0"/>
              <a:t>1. Название класса холоднокровных животных, приспособленных к наземно-воздушной среде.</a:t>
            </a:r>
          </a:p>
          <a:p>
            <a:pPr>
              <a:buNone/>
            </a:pPr>
            <a:r>
              <a:rPr lang="ru-RU" sz="1400" dirty="0" smtClean="0"/>
              <a:t>2. Ядовитая змея, обитающая в том числе и в нашей Тверской области.</a:t>
            </a:r>
          </a:p>
          <a:p>
            <a:pPr>
              <a:buNone/>
            </a:pPr>
            <a:r>
              <a:rPr lang="ru-RU" sz="1400" dirty="0" smtClean="0"/>
              <a:t>3. Животные, имеющие костный панцирь, покрытый роговыми пластинами.</a:t>
            </a:r>
          </a:p>
          <a:p>
            <a:pPr>
              <a:buNone/>
            </a:pPr>
            <a:r>
              <a:rPr lang="ru-RU" sz="1400" i="1" dirty="0" smtClean="0"/>
              <a:t>По вертикали: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4. Это животное похоже на огромных ящериц, бывают до 8 метров в длину, а тело их покрыто роговыми щитками, сердце четырехкамерное.</a:t>
            </a:r>
          </a:p>
          <a:p>
            <a:pPr>
              <a:buNone/>
            </a:pPr>
            <a:r>
              <a:rPr lang="ru-RU" sz="1400" dirty="0" smtClean="0"/>
              <a:t>5. Существо более древнее, чем ящеры-великаны, обитающее на острове Новая Зеландия, животное – ископаемое .</a:t>
            </a:r>
          </a:p>
          <a:p>
            <a:pPr>
              <a:buNone/>
            </a:pPr>
            <a:r>
              <a:rPr lang="ru-RU" sz="1400" dirty="0" smtClean="0"/>
              <a:t>6. Одна из самых крупных ящериц с массой тело до 130 кг.</a:t>
            </a:r>
          </a:p>
          <a:p>
            <a:pPr>
              <a:buNone/>
            </a:pPr>
            <a:r>
              <a:rPr lang="ru-RU" sz="1400" dirty="0" smtClean="0"/>
              <a:t>7. Безногая ящерица, которую часто путают со змеей.</a:t>
            </a:r>
          </a:p>
          <a:p>
            <a:pPr>
              <a:buNone/>
            </a:pPr>
            <a:r>
              <a:rPr lang="ru-RU" sz="1400" dirty="0" smtClean="0"/>
              <a:t>8. Типичный представитель отряда чешуйчатые, обитатель смешанных лесов, способна отбрасывать хвост при опасности для жизни.</a:t>
            </a:r>
          </a:p>
          <a:p>
            <a:pPr>
              <a:buNone/>
            </a:pPr>
            <a:r>
              <a:rPr lang="ru-RU" sz="1400" dirty="0" smtClean="0"/>
              <a:t>«Земноводные»</a:t>
            </a:r>
            <a:endParaRPr lang="ru-RU" sz="1400" dirty="0" smtClean="0"/>
          </a:p>
          <a:p>
            <a:pPr>
              <a:buNone/>
            </a:pPr>
            <a:r>
              <a:rPr lang="ru-RU" sz="1400" i="1" dirty="0" smtClean="0"/>
              <a:t>По горизонтали: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1. Это животное живет почти по всей территории нашей страны, кроме Крайнего Севера Сибири и высокогорных районов.</a:t>
            </a:r>
          </a:p>
          <a:p>
            <a:pPr>
              <a:buNone/>
            </a:pPr>
            <a:r>
              <a:rPr lang="ru-RU" sz="1400" dirty="0" smtClean="0"/>
              <a:t>2. Название класса, к которому относятся хладнокровные животные, приспособленные к жизни в наземно-воздушной и водной средах.</a:t>
            </a:r>
          </a:p>
          <a:p>
            <a:pPr>
              <a:buNone/>
            </a:pPr>
            <a:r>
              <a:rPr lang="ru-RU" sz="1400" dirty="0" smtClean="0"/>
              <a:t>3. Маленькие лягушки, обладающие смертоносным ядом и обитающие в Южной Америке.</a:t>
            </a:r>
          </a:p>
          <a:p>
            <a:pPr>
              <a:buNone/>
            </a:pPr>
            <a:r>
              <a:rPr lang="ru-RU" sz="1400" dirty="0" smtClean="0"/>
              <a:t>4. Животные из отряда Хвостатые земноводные, обитающие в нашей зоне.</a:t>
            </a:r>
          </a:p>
          <a:p>
            <a:pPr>
              <a:buNone/>
            </a:pPr>
            <a:r>
              <a:rPr lang="ru-RU" sz="1400" i="1" dirty="0" smtClean="0"/>
              <a:t>По вертикали:</a:t>
            </a:r>
            <a:endParaRPr lang="ru-RU" sz="1400" dirty="0" smtClean="0"/>
          </a:p>
          <a:p>
            <a:pPr>
              <a:buNone/>
            </a:pPr>
            <a:r>
              <a:rPr lang="ru-RU" sz="1400" dirty="0" smtClean="0"/>
              <a:t>5. Животные, обитающие на Кавказе, имеющие ядовитые кожные железы, хвостатые. Окраска — черная, с яркими желтыми пятнами.</a:t>
            </a:r>
          </a:p>
          <a:p>
            <a:pPr>
              <a:buNone/>
            </a:pPr>
            <a:r>
              <a:rPr lang="ru-RU" sz="1400" dirty="0" smtClean="0"/>
              <a:t>6. Представители отряда Безногие.</a:t>
            </a:r>
          </a:p>
          <a:p>
            <a:pPr>
              <a:buNone/>
            </a:pPr>
            <a:r>
              <a:rPr lang="ru-RU" sz="1400" dirty="0" smtClean="0"/>
              <a:t>7. Древесные лягушки, обитающие и в России.</a:t>
            </a:r>
          </a:p>
          <a:p>
            <a:pPr>
              <a:buNone/>
            </a:pPr>
            <a:r>
              <a:rPr lang="ru-RU" sz="1400" dirty="0" smtClean="0"/>
              <a:t>8. Это животное отряда Бесхвостые земноводные имеет грубую кожу, покрытую бугорками.</a:t>
            </a:r>
          </a:p>
          <a:p>
            <a:pPr>
              <a:buNone/>
            </a:pPr>
            <a:endParaRPr lang="ru-RU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</TotalTime>
  <Words>691</Words>
  <Application>Microsoft Office PowerPoint</Application>
  <PresentationFormat>Экран (4:3)</PresentationFormat>
  <Paragraphs>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Открытый урок на тему:</vt:lpstr>
      <vt:lpstr>Цель урока:</vt:lpstr>
      <vt:lpstr>Команды:</vt:lpstr>
      <vt:lpstr>.</vt:lpstr>
      <vt:lpstr>Хамелеон.</vt:lpstr>
      <vt:lpstr>Саламандра.</vt:lpstr>
      <vt:lpstr>Тест. </vt:lpstr>
      <vt:lpstr>Ответы:</vt:lpstr>
      <vt:lpstr>.</vt:lpstr>
      <vt:lpstr>Ответы:</vt:lpstr>
      <vt:lpstr>.</vt:lpstr>
      <vt:lpstr>Гюрза.</vt:lpstr>
      <vt:lpstr>Гадюка казнакова </vt:lpstr>
      <vt:lpstr>Королевская кобра </vt:lpstr>
      <vt:lpstr>Гребенчатый тритон</vt:lpstr>
      <vt:lpstr>Краснобрюхая  жерлянка</vt:lpstr>
      <vt:lpstr>Обыкновенная чесночница</vt:lpstr>
      <vt:lpstr>Зеленая жаба</vt:lpstr>
      <vt:lpstr>Ломкая веретеница</vt:lpstr>
      <vt:lpstr>Слайд 20</vt:lpstr>
      <vt:lpstr>Крокодил болотный</vt:lpstr>
      <vt:lpstr>Гребнистый крокодил</vt:lpstr>
      <vt:lpstr>          Самое редкое животное в мире  Филиппинский крокодил        </vt:lpstr>
      <vt:lpstr>Средиземноморская черепаха</vt:lpstr>
      <vt:lpstr>Трионикс нильский </vt:lpstr>
      <vt:lpstr>Зеленая или Суповая черепаха</vt:lpstr>
      <vt:lpstr>Кожистая черепаха, длина 2м</vt:lpstr>
      <vt:lpstr>Сетчатый питон, 447 кг и 14,85 м.</vt:lpstr>
      <vt:lpstr>Анаконда-109кг, 9м.</vt:lpstr>
      <vt:lpstr>Конец урока.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 на тему:</dc:title>
  <dc:creator>Аминка</dc:creator>
  <cp:lastModifiedBy>Гасанова</cp:lastModifiedBy>
  <cp:revision>42</cp:revision>
  <dcterms:created xsi:type="dcterms:W3CDTF">2017-04-22T20:00:14Z</dcterms:created>
  <dcterms:modified xsi:type="dcterms:W3CDTF">2017-04-27T20:12:37Z</dcterms:modified>
</cp:coreProperties>
</file>