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4" r:id="rId2"/>
  </p:sldMasterIdLst>
  <p:notesMasterIdLst>
    <p:notesMasterId r:id="rId56"/>
  </p:notesMasterIdLst>
  <p:handoutMasterIdLst>
    <p:handoutMasterId r:id="rId57"/>
  </p:handoutMasterIdLst>
  <p:sldIdLst>
    <p:sldId id="284" r:id="rId3"/>
    <p:sldId id="277" r:id="rId4"/>
    <p:sldId id="303" r:id="rId5"/>
    <p:sldId id="257" r:id="rId6"/>
    <p:sldId id="285" r:id="rId7"/>
    <p:sldId id="278" r:id="rId8"/>
    <p:sldId id="286" r:id="rId9"/>
    <p:sldId id="287" r:id="rId10"/>
    <p:sldId id="304" r:id="rId11"/>
    <p:sldId id="305" r:id="rId12"/>
    <p:sldId id="314" r:id="rId13"/>
    <p:sldId id="288" r:id="rId14"/>
    <p:sldId id="289" r:id="rId15"/>
    <p:sldId id="306" r:id="rId16"/>
    <p:sldId id="307" r:id="rId17"/>
    <p:sldId id="309" r:id="rId18"/>
    <p:sldId id="308" r:id="rId19"/>
    <p:sldId id="290" r:id="rId20"/>
    <p:sldId id="310" r:id="rId21"/>
    <p:sldId id="311" r:id="rId22"/>
    <p:sldId id="313" r:id="rId23"/>
    <p:sldId id="312" r:id="rId24"/>
    <p:sldId id="291" r:id="rId25"/>
    <p:sldId id="302" r:id="rId26"/>
    <p:sldId id="264" r:id="rId27"/>
    <p:sldId id="292" r:id="rId28"/>
    <p:sldId id="279" r:id="rId29"/>
    <p:sldId id="315" r:id="rId30"/>
    <p:sldId id="316" r:id="rId31"/>
    <p:sldId id="280" r:id="rId32"/>
    <p:sldId id="317" r:id="rId33"/>
    <p:sldId id="294" r:id="rId34"/>
    <p:sldId id="318" r:id="rId35"/>
    <p:sldId id="319" r:id="rId36"/>
    <p:sldId id="293" r:id="rId37"/>
    <p:sldId id="295" r:id="rId38"/>
    <p:sldId id="296" r:id="rId39"/>
    <p:sldId id="320" r:id="rId40"/>
    <p:sldId id="297" r:id="rId41"/>
    <p:sldId id="268" r:id="rId42"/>
    <p:sldId id="321" r:id="rId43"/>
    <p:sldId id="300" r:id="rId44"/>
    <p:sldId id="299" r:id="rId45"/>
    <p:sldId id="322" r:id="rId46"/>
    <p:sldId id="298" r:id="rId47"/>
    <p:sldId id="269" r:id="rId48"/>
    <p:sldId id="323" r:id="rId49"/>
    <p:sldId id="301" r:id="rId50"/>
    <p:sldId id="281" r:id="rId51"/>
    <p:sldId id="282" r:id="rId52"/>
    <p:sldId id="272" r:id="rId53"/>
    <p:sldId id="273" r:id="rId54"/>
    <p:sldId id="283" r:id="rId5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99FF66"/>
    <a:srgbClr val="FFFF00"/>
    <a:srgbClr val="CCFF33"/>
    <a:srgbClr val="9966FF"/>
    <a:srgbClr val="99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40" autoAdjust="0"/>
    <p:restoredTop sz="98997" autoAdjust="0"/>
  </p:normalViewPr>
  <p:slideViewPr>
    <p:cSldViewPr>
      <p:cViewPr>
        <p:scale>
          <a:sx n="66" d="100"/>
          <a:sy n="66" d="100"/>
        </p:scale>
        <p:origin x="-135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0914D1-23D0-4A03-97D2-E6735F416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F59D4-6693-4A12-B1C3-1DE14A610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78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8434-4189-46FC-BE7C-BBE836D53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7B508-B02F-4BCB-A846-ED2BB30BD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8EC9-61E3-4742-9763-72201704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BA41-24F7-47B3-9DA0-F3F33CB8B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7C8B-E2C7-4190-8DFF-6B02EC992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FD8C-8AF3-49E1-A4B2-12E8BB6C7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0568-28E0-4E4A-A63F-B03C277EF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136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ABC9-6678-44CB-8FD4-0828195CB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AAD0-FAA0-42EA-AEC5-B5F20F092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40C9-8006-4C22-B105-1C6B36F2D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A9D8-3E21-4772-A9D4-98B189580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549C-C81D-461D-86B7-CBD7217EF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77F6-7FD2-4DF3-95A5-9C2A2373C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0B41-3079-41EF-8089-B5AD823D2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60EE-2C2A-4C1B-B86C-B55358215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7829-14A6-4C70-85BA-0D8AD9E4F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31D5-9750-4593-ADAF-5FB6E91E1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7FBD-A87D-4498-B0EF-262FEAB16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C18E-B487-4703-ADE1-53FC299F2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8328-6873-46FE-98C2-115180281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D6E0-5BD8-468F-8D97-2E5E8DF93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026A-94D2-4751-86BB-AF1B7F97B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B42E-D3A5-4103-A26B-1DCF228C4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D752-7387-4A0C-8F3D-D148BA877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A69B-9A2E-4F56-9953-66CD9A6A7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CE8A-8508-456C-8CA1-F54C003B8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E990-B0D9-4DEE-823C-0BD507AD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F8F7-FD91-4DCB-B2EA-2A18EBE91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9C95-80F9-4DA6-8310-449552652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778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B0EF6C4F-0B99-434E-9673-639B87ADE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78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6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126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17ED5FA-EE7C-478A-AB9C-9F001B33E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1" grpId="0"/>
      <p:bldP spid="11266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619250" y="4292600"/>
            <a:ext cx="5832475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КАНАДА</a:t>
            </a:r>
          </a:p>
        </p:txBody>
      </p:sp>
      <p:pic>
        <p:nvPicPr>
          <p:cNvPr id="33795" name="Picture 3" descr="Оттава парламенский хол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33375"/>
            <a:ext cx="3716337" cy="3668713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33796" name="Picture 7" descr="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D4EEF2EEE3F0E0F4E8FF20CAE0EDE0E4FB2E2053756C70687572204D6F756E7461696E202D20C2E8E420F1E2E5F0F5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48244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3059113" y="0"/>
            <a:ext cx="29527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Климат</a:t>
            </a:r>
          </a:p>
        </p:txBody>
      </p:sp>
      <p:pic>
        <p:nvPicPr>
          <p:cNvPr id="43012" name="Picture 6" descr="D4EEF2EEE3F0E0F4E8FF20CAE0EDE0E4FB2E20D1EAE0F5E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284538"/>
            <a:ext cx="47529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79388" y="4697413"/>
            <a:ext cx="5040312" cy="21605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Канада протянулась с севера на юг на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5000 км. Такая протяжённость вызывает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большие различия в климате. Канада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располагается в 3 климатических поясах: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арктический пояс, субарктический пояс и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умеренный пояс.</a:t>
            </a:r>
          </a:p>
        </p:txBody>
      </p:sp>
      <p:pic>
        <p:nvPicPr>
          <p:cNvPr id="43014" name="Picture 8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20713"/>
            <a:ext cx="4464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or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14375"/>
            <a:ext cx="87503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Охрана природы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0" y="4786313"/>
            <a:ext cx="7500938" cy="2071687"/>
          </a:xfrm>
          <a:prstGeom prst="cloudCallout">
            <a:avLst>
              <a:gd name="adj1" fmla="val -48282"/>
              <a:gd name="adj2" fmla="val 48796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Для охраны своеобразных природных комплексов созданы национальные парки. В самом большом из них есть лесные и степные участки. Здесь охраняют бизонов и других редких животных.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6215063" y="714375"/>
            <a:ext cx="2736850" cy="7921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Вуд-Баффало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Природные ресурсы</a:t>
            </a:r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600200"/>
            <a:ext cx="46085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Канада обладает богатейшими минеральными ресурсами: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 1место в мире по добыче урана, кобальта, калийных солей и асбеста; 2 место - по добыче цинковых руд и серы, 3 место - природного газа, платиноидов; 4 место - медной руды и золота;5 - свинцовых руд; 7- по добыче серебра.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smtClean="0"/>
          </a:p>
        </p:txBody>
      </p:sp>
      <p:pic>
        <p:nvPicPr>
          <p:cNvPr id="45060" name="Picture 4" descr="руда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4221163"/>
            <a:ext cx="2665413" cy="2003425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45061" name="Picture 5" descr="пор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84313"/>
            <a:ext cx="3240087" cy="2424112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45062" name="Picture 6" descr="порода3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627313" y="4724400"/>
            <a:ext cx="2736850" cy="1824038"/>
          </a:xfrm>
          <a:noFill/>
          <a:ln w="28575" cap="flat" algn="ctr">
            <a:solidFill>
              <a:srgbClr val="3366FF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8070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Водные ресурсы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Канада богата водными ресурсами.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Реки: Маккензи, Колумбия, Фрейзер, Юкон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Озёра: Атабаска, Большое Невольничье, Большое Медвежье, Великие Американские озёра, Ниагарский водопад на границе с США.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Канада располагает большими площадями плодородных земель на юге страны.</a:t>
            </a:r>
          </a:p>
        </p:txBody>
      </p:sp>
      <p:pic>
        <p:nvPicPr>
          <p:cNvPr id="46084" name="Picture 4" descr="озеро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4365625"/>
            <a:ext cx="3365500" cy="2187575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46085" name="Picture 5" descr="озеро Малинг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33375"/>
            <a:ext cx="2730500" cy="1951038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46086" name="Picture 6" descr="водопад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32325" y="2332038"/>
            <a:ext cx="2835275" cy="2024062"/>
          </a:xfrm>
          <a:noFill/>
          <a:ln w="28575" cap="flat" algn="ctr">
            <a:solidFill>
              <a:srgbClr val="3366FF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C:\Users\User\Pictures\Св. Лаврент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071938"/>
            <a:ext cx="42672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Реки Канады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0" y="5214938"/>
            <a:ext cx="4071938" cy="1436687"/>
          </a:xfrm>
          <a:prstGeom prst="cloudCallout">
            <a:avLst>
              <a:gd name="adj1" fmla="val -48135"/>
              <a:gd name="adj2" fmla="val 55182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Канада – страна длинных и полноводных рек.</a:t>
            </a:r>
          </a:p>
        </p:txBody>
      </p:sp>
      <p:pic>
        <p:nvPicPr>
          <p:cNvPr id="47109" name="Picture 9" descr="Макенз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40957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042988" y="3500438"/>
            <a:ext cx="2016125" cy="7921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Макензи</a:t>
            </a:r>
          </a:p>
        </p:txBody>
      </p:sp>
      <p:pic>
        <p:nvPicPr>
          <p:cNvPr id="47111" name="Picture 9" descr="C:\Users\User\Pictures\Колумбия ре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7143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5857875" y="3429000"/>
            <a:ext cx="2016125" cy="7921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Колумбия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6407150" y="6065838"/>
            <a:ext cx="2736850" cy="7921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Святого Лаврентия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8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8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C:\Users\User\Pictures\Ниагарский вдп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46434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WordArt 4"/>
          <p:cNvSpPr>
            <a:spLocks noChangeArrowheads="1" noChangeShapeType="1" noTextEdit="1"/>
          </p:cNvSpPr>
          <p:nvPr/>
        </p:nvSpPr>
        <p:spPr bwMode="auto">
          <a:xfrm>
            <a:off x="1908175" y="0"/>
            <a:ext cx="51847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Ниагарский водопад</a:t>
            </a:r>
          </a:p>
        </p:txBody>
      </p:sp>
      <p:pic>
        <p:nvPicPr>
          <p:cNvPr id="48132" name="Picture 8" descr="C:\Users\User\Pictures\Ниага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786063"/>
            <a:ext cx="47863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0" y="4437063"/>
            <a:ext cx="6072188" cy="2420937"/>
          </a:xfrm>
          <a:prstGeom prst="cloudCallout">
            <a:avLst>
              <a:gd name="adj1" fmla="val -48250"/>
              <a:gd name="adj2" fmla="val 48819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Всемирно известный Ниагарский водопад, расположенный на границе с США, является наиболее посещаемым туристами  районом Канады.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Верхн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525" y="2492375"/>
            <a:ext cx="5197475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Великие озёра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4941888"/>
            <a:ext cx="5940425" cy="1916112"/>
          </a:xfrm>
          <a:prstGeom prst="cloudCallout">
            <a:avLst>
              <a:gd name="adj1" fmla="val -48074"/>
              <a:gd name="adj2" fmla="val 48343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На границе США и Канады расположены Великие озёра: Верхнее, Мичиган, Эри, Гурон, Онтарио.</a:t>
            </a:r>
          </a:p>
        </p:txBody>
      </p:sp>
      <p:pic>
        <p:nvPicPr>
          <p:cNvPr id="49157" name="Picture 6" descr="Гур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48244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1258888" y="4581525"/>
            <a:ext cx="1655762" cy="5762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Гурон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6143625" y="1785938"/>
            <a:ext cx="1655763" cy="5762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Верхнее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2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4" grpId="0" animBg="1"/>
      <p:bldP spid="297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1" descr="C:\Users\User\Pictures\Атабас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929063"/>
            <a:ext cx="40862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10" descr="C:\Users\User\Pictures\Виннипе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929063"/>
            <a:ext cx="42148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9" descr="C:\Users\User\Pictures\Большое невольничье озе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642938"/>
            <a:ext cx="4143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8" descr="C:\Users\User\Pictures\Большое Медвежье озер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642938"/>
            <a:ext cx="4130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Озёра Канады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214438" y="2928938"/>
            <a:ext cx="3024187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Большое Медвежье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озеро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071688" y="6065838"/>
            <a:ext cx="1873250" cy="7921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Виннипег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5429250" y="6065838"/>
            <a:ext cx="2016125" cy="7921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Атабаска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786438" y="2928938"/>
            <a:ext cx="3168650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Большое Невольничье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озеро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 animBg="1"/>
      <p:bldP spid="28680" grpId="0" animBg="1"/>
      <p:bldP spid="286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6246813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 smtClean="0">
                <a:solidFill>
                  <a:srgbClr val="CC0066"/>
                </a:solidFill>
              </a:rPr>
              <a:t>Лесные ресурсы</a:t>
            </a:r>
          </a:p>
        </p:txBody>
      </p:sp>
      <p:sp>
        <p:nvSpPr>
          <p:cNvPr id="150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По запасам древесины Канада занимает 3 место, после России и Бразилии.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Преобладают таёжные породы: пихта, кедр, сихтинская ель.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В смешанных лесах растет жёлтая берёза, сахарный клён, ясень, бук, липа.</a:t>
            </a:r>
          </a:p>
        </p:txBody>
      </p:sp>
      <p:pic>
        <p:nvPicPr>
          <p:cNvPr id="51204" name="Picture 4" descr="Нац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83163" y="2665413"/>
            <a:ext cx="2660650" cy="1898650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1205" name="Picture 5" descr="Вид на Мкал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252413"/>
            <a:ext cx="2665412" cy="1998662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1206" name="Picture 6" descr="AMER08-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670425"/>
            <a:ext cx="2759075" cy="2068513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Природные зоны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0" y="5214938"/>
            <a:ext cx="5286375" cy="1643062"/>
          </a:xfrm>
          <a:prstGeom prst="cloudCallout">
            <a:avLst>
              <a:gd name="adj1" fmla="val -48074"/>
              <a:gd name="adj2" fmla="val 48208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Канада расположена в зоне арктических пустынь, тундры, тайги, смешанных лесов, степей.</a:t>
            </a:r>
          </a:p>
        </p:txBody>
      </p:sp>
      <p:pic>
        <p:nvPicPr>
          <p:cNvPr id="171012" name="Picture 6" descr="po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3632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3" name="Picture 7" descr="степ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860800"/>
            <a:ext cx="35718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8" descr="org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549275"/>
            <a:ext cx="35718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5" name="Picture 5" descr="тундра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2786063"/>
            <a:ext cx="35909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8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8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8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           </a:t>
            </a:r>
            <a:endParaRPr lang="ru-RU" sz="4800" smtClean="0">
              <a:solidFill>
                <a:srgbClr val="FFFF00"/>
              </a:solidFill>
            </a:endParaRPr>
          </a:p>
        </p:txBody>
      </p:sp>
      <p:pic>
        <p:nvPicPr>
          <p:cNvPr id="34819" name="Picture 5" descr="Буфер обмена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101012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 descr="C:\Users\User\Pictures\Гигантская туя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28813"/>
            <a:ext cx="55467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8" descr="клён крас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31781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Природные зоны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4724400"/>
            <a:ext cx="5940425" cy="2133600"/>
          </a:xfrm>
          <a:prstGeom prst="cloudCallout">
            <a:avLst>
              <a:gd name="adj1" fmla="val -48074"/>
              <a:gd name="adj2" fmla="val 48514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Более 1/3 страны занимает лесная зона. В них растут американские породы ели, сосны, лиственницы, гигантская туя.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857750" y="1143000"/>
            <a:ext cx="2736850" cy="7921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Гигантская туя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6" descr="Новый рисунок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5040312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6" descr="прерия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565400"/>
            <a:ext cx="4826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Природные зоны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0" y="4724400"/>
            <a:ext cx="5435600" cy="2133600"/>
          </a:xfrm>
          <a:prstGeom prst="cloudCallout">
            <a:avLst>
              <a:gd name="adj1" fmla="val -47898"/>
              <a:gd name="adj2" fmla="val 48514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На юге Канады лежат степи с чернозёмными и каштановыми почвами и обильной травянистой растительностью.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канадский к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692150"/>
            <a:ext cx="36004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6" descr="канадский клё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51323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Леса Канады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0" y="4437063"/>
            <a:ext cx="5867400" cy="2420937"/>
          </a:xfrm>
          <a:prstGeom prst="cloudCallout">
            <a:avLst>
              <a:gd name="adj1" fmla="val -48051"/>
              <a:gd name="adj2" fmla="val 48690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По запасам древесины она уступает только России и Бразилии, но на душу населения леса приходится больше, чем в других странах.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011863" y="6210300"/>
            <a:ext cx="2232025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Канадский клён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44475"/>
            <a:ext cx="8385175" cy="1065213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Животный мир</a:t>
            </a:r>
          </a:p>
        </p:txBody>
      </p:sp>
      <p:pic>
        <p:nvPicPr>
          <p:cNvPr id="56323" name="Picture 3" descr="LIS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1054456">
            <a:off x="323850" y="1341438"/>
            <a:ext cx="2741613" cy="2185987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6324" name="Picture 4" descr="OLEN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279606">
            <a:off x="6588125" y="1341438"/>
            <a:ext cx="2384425" cy="2185987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6325" name="Picture 5" descr="V_03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21129824">
            <a:off x="387350" y="4302125"/>
            <a:ext cx="3024188" cy="2081213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6326" name="Picture 6" descr="I100035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329731">
            <a:off x="5932488" y="4594225"/>
            <a:ext cx="2994025" cy="2039938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6327" name="Picture 7" descr="I041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916113"/>
            <a:ext cx="3095625" cy="2049462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56328" name="Picture 8" descr="PPIC00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681538"/>
            <a:ext cx="2359025" cy="1889125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937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 smtClean="0">
                <a:solidFill>
                  <a:srgbClr val="CC0066"/>
                </a:solidFill>
              </a:rPr>
              <a:t>Охрана природы</a:t>
            </a:r>
          </a:p>
        </p:txBody>
      </p:sp>
      <p:sp>
        <p:nvSpPr>
          <p:cNvPr id="1628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sz="2800" smtClean="0">
              <a:solidFill>
                <a:schemeClr val="accent2"/>
              </a:solidFill>
            </a:endParaRPr>
          </a:p>
        </p:txBody>
      </p:sp>
      <p:pic>
        <p:nvPicPr>
          <p:cNvPr id="57348" name="Picture 4" descr="остров Виктория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196975"/>
            <a:ext cx="3455988" cy="2592388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7349" name="Picture 5" descr="зоопарк в Торонто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4292600"/>
            <a:ext cx="2949575" cy="1992313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7350" name="Picture 6" descr="ск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933825"/>
            <a:ext cx="3313112" cy="2482850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580063" y="645318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Зоопарк в Торонто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71550" y="64531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Заповедник Глейсер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084888" y="3789363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Остров Виктория</a:t>
            </a:r>
          </a:p>
        </p:txBody>
      </p:sp>
      <p:pic>
        <p:nvPicPr>
          <p:cNvPr id="57354" name="Picture 10" descr="ниагар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1196975"/>
            <a:ext cx="3384550" cy="2536825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0" y="1773238"/>
            <a:ext cx="169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Ниагарский водопад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7"/>
          <p:cNvSpPr>
            <a:spLocks noChangeArrowheads="1"/>
          </p:cNvSpPr>
          <p:nvPr/>
        </p:nvSpPr>
        <p:spPr bwMode="auto">
          <a:xfrm>
            <a:off x="4140200" y="981075"/>
            <a:ext cx="4679950" cy="5327650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Полезные ископаемые  поскольку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 распространены не везде 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относятся к невозобновляемым 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природным ресурсам.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Канада имеет богатейшие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 природные ресурсы: 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    нефть, природный газ, уголь,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 медь, цинк, никель, свинец, 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   молибден, железо, уран, 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золото, серебро. По разработке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многих полезных ископаемых 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Канада занимает первое </a:t>
            </a:r>
          </a:p>
          <a:p>
            <a:pPr algn="ctr" eaLnBrk="1" hangingPunct="1"/>
            <a:r>
              <a:rPr lang="ru-RU" sz="2000">
                <a:solidFill>
                  <a:srgbClr val="003300"/>
                </a:solidFill>
              </a:rPr>
              <a:t>место в мире. </a:t>
            </a:r>
          </a:p>
        </p:txBody>
      </p:sp>
      <p:sp>
        <p:nvSpPr>
          <p:cNvPr id="56335" name="WordArt 1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ПОЛЕЗНЫЕ ИСКОПАЕМЫЕ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smtClean="0">
                <a:solidFill>
                  <a:srgbClr val="003300"/>
                </a:solidFill>
              </a:rPr>
              <a:t>            </a:t>
            </a:r>
          </a:p>
        </p:txBody>
      </p:sp>
      <p:sp>
        <p:nvSpPr>
          <p:cNvPr id="58373" name="AutoShape 41"/>
          <p:cNvSpPr>
            <a:spLocks noChangeArrowheads="1"/>
          </p:cNvSpPr>
          <p:nvPr/>
        </p:nvSpPr>
        <p:spPr bwMode="auto">
          <a:xfrm>
            <a:off x="323850" y="5876925"/>
            <a:ext cx="3529013" cy="576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3300"/>
                </a:solidFill>
              </a:rPr>
              <a:t>НЕФТЯНАЯ </a:t>
            </a:r>
          </a:p>
          <a:p>
            <a:pPr algn="ctr"/>
            <a:r>
              <a:rPr lang="ru-RU" sz="1400">
                <a:solidFill>
                  <a:srgbClr val="003300"/>
                </a:solidFill>
              </a:rPr>
              <a:t>ВЫШКА</a:t>
            </a:r>
          </a:p>
        </p:txBody>
      </p:sp>
      <p:pic>
        <p:nvPicPr>
          <p:cNvPr id="58374" name="Picture 43" descr="Буфер обмена1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3432175" cy="4530725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6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/>
      <p:bldP spid="56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954713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Население</a:t>
            </a: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484313"/>
            <a:ext cx="4316412" cy="4641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Канада- многонациональная страна.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Преобладают две этнические группы: англо-канадцы(40%) и франко-канадцы(27%).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Коренное население: эскимосы, индейцы.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Основная масса жителей (около 90%) размещается на юге Канады.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На севере преобладает очаговый тип заселения.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Прирост населения связан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     с миграциями.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b="1" smtClean="0">
              <a:solidFill>
                <a:schemeClr val="accent2"/>
              </a:solidFill>
            </a:endParaRPr>
          </a:p>
        </p:txBody>
      </p:sp>
      <p:pic>
        <p:nvPicPr>
          <p:cNvPr id="59396" name="Picture 4" descr="люди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052513"/>
            <a:ext cx="2736850" cy="2052637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9397" name="Picture 5" descr="Скалистые горы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4572000"/>
            <a:ext cx="2736850" cy="2051050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59398" name="Picture 6" descr="Паровые ча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357563"/>
            <a:ext cx="1990725" cy="3006725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i="1" smtClean="0">
                <a:latin typeface="Bauhaus 93" pitchFamily="82" charset="0"/>
              </a:rPr>
              <a:t>               </a:t>
            </a:r>
            <a:endParaRPr lang="ru-RU" i="1" smtClean="0">
              <a:latin typeface="Bauhaus 93" pitchFamily="82" charset="0"/>
            </a:endParaRP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71550" y="333375"/>
            <a:ext cx="4032250" cy="5975350"/>
          </a:xfrm>
        </p:spPr>
        <p:txBody>
          <a:bodyPr/>
          <a:lstStyle/>
          <a:p>
            <a:pPr eaLnBrk="1" hangingPunct="1">
              <a:defRPr/>
            </a:pPr>
            <a:endParaRPr lang="ru-RU" sz="1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smtClean="0"/>
              <a:t>    Канада – одна из наименее населённы стран мира.   Население составляет 31 000 000 человек. Средняя плотность населения – менее 4 человека на 1кв.км .Обширные территории, особенно на севере, безлюдны. Большая часть населения сосредоточена  на юго – востоке, вблизи  границы  с США, по берегам Великих озёр и вдоль реки Св.Лаврентия. Столица Канады – Оттава, но по численности населения лидируют Торонто (4683 тыс. человек) и Монреаль (3426 тыс. человек).Народы европейского происхождения составляют более 2</a:t>
            </a:r>
            <a:r>
              <a:rPr lang="en-US" sz="1400" smtClean="0"/>
              <a:t>/</a:t>
            </a:r>
            <a:r>
              <a:rPr lang="ru-RU" sz="1400" smtClean="0"/>
              <a:t>3 населения Канады: итальянцы, немцы, голландцы, поляки, венгры, украинцы. Здесь существуют два языка – английский и французский –и две культуры. Коренное население Канады – эскимосы и  индейцы.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smtClean="0"/>
              <a:t>        Эскимосы живут на севере, сохраняя традиционный уклад жизни и и свой язык. В 1999г. Впервые в истории Канады коренное население обрело автономию – была образована  эскимосская автономная территория Нунавут.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 rot="5400000">
            <a:off x="-2556668" y="2996406"/>
            <a:ext cx="6335712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НАСЕЛЕНИЕ</a:t>
            </a: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7596188" y="260350"/>
            <a:ext cx="1079500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800">
                <a:solidFill>
                  <a:srgbClr val="003300"/>
                </a:solidFill>
              </a:rPr>
              <a:t>Тотемный </a:t>
            </a:r>
          </a:p>
          <a:p>
            <a:pPr algn="ctr" eaLnBrk="1" hangingPunct="1"/>
            <a:r>
              <a:rPr lang="ru-RU" sz="1800">
                <a:solidFill>
                  <a:srgbClr val="003300"/>
                </a:solidFill>
              </a:rPr>
              <a:t>столб</a:t>
            </a:r>
          </a:p>
          <a:p>
            <a:pPr algn="ctr" eaLnBrk="1" hangingPunct="1"/>
            <a:r>
              <a:rPr lang="ru-RU" sz="1800">
                <a:solidFill>
                  <a:srgbClr val="003300"/>
                </a:solidFill>
              </a:rPr>
              <a:t>индейцев.</a:t>
            </a:r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5148263" y="5949950"/>
            <a:ext cx="38163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003300"/>
                </a:solidFill>
              </a:rPr>
              <a:t>Коренной</a:t>
            </a:r>
            <a:r>
              <a:rPr lang="ru-RU" sz="1800"/>
              <a:t> </a:t>
            </a:r>
            <a:r>
              <a:rPr lang="ru-RU" sz="1800">
                <a:solidFill>
                  <a:srgbClr val="003300"/>
                </a:solidFill>
              </a:rPr>
              <a:t>житель Канады - эскимос</a:t>
            </a:r>
          </a:p>
        </p:txBody>
      </p:sp>
      <p:pic>
        <p:nvPicPr>
          <p:cNvPr id="60423" name="Picture 10" descr="Буфер обмена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476250"/>
            <a:ext cx="1812925" cy="2665413"/>
          </a:xfrm>
        </p:spPr>
      </p:pic>
      <p:pic>
        <p:nvPicPr>
          <p:cNvPr id="60424" name="Picture 12" descr="Буфер обмена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3644900"/>
            <a:ext cx="3000375" cy="20193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Этнический состав населения Кана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692150"/>
            <a:ext cx="59055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Население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0" y="5516563"/>
            <a:ext cx="5435600" cy="1341437"/>
          </a:xfrm>
          <a:prstGeom prst="cloudCallout">
            <a:avLst>
              <a:gd name="adj1" fmla="val -47898"/>
              <a:gd name="adj2" fmla="val 47634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Численность населения Канады составляет около 32 млн. человек.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95288" y="3644900"/>
            <a:ext cx="2232025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Англо-канадцы</a:t>
            </a:r>
          </a:p>
        </p:txBody>
      </p:sp>
      <p:pic>
        <p:nvPicPr>
          <p:cNvPr id="176134" name="Picture 8" descr="Европей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31321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5" name="Picture 9" descr="Француз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581525"/>
            <a:ext cx="3165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4427538" y="6308725"/>
            <a:ext cx="2233612" cy="5492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Франко-канадцы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4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4"/>
          <p:cNvSpPr>
            <a:spLocks noChangeArrowheads="1" noChangeShapeType="1" noTextEdit="1"/>
          </p:cNvSpPr>
          <p:nvPr/>
        </p:nvSpPr>
        <p:spPr bwMode="auto">
          <a:xfrm>
            <a:off x="1908175" y="0"/>
            <a:ext cx="55435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Коренное население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357313" y="857250"/>
            <a:ext cx="2232025" cy="7921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Индейцы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786438" y="857250"/>
            <a:ext cx="2232025" cy="7921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Эскимосы</a:t>
            </a:r>
          </a:p>
        </p:txBody>
      </p:sp>
      <p:pic>
        <p:nvPicPr>
          <p:cNvPr id="62469" name="Picture 7" descr="инуи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785938"/>
            <a:ext cx="4214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8" descr="индей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785938"/>
            <a:ext cx="4500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ca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43926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" descr="D4EEF2EEE3F0E0F4E8FF20CAE0EDE0E4FB2E20D1EAE0F5E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08050"/>
            <a:ext cx="424497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176712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Канада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95288" y="4770438"/>
            <a:ext cx="6372225" cy="2087562"/>
          </a:xfrm>
          <a:prstGeom prst="cloudCallout">
            <a:avLst>
              <a:gd name="adj1" fmla="val -53241"/>
              <a:gd name="adj2" fmla="val 44903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Канада одна из самых развитых и вторая по площади страна мира. Природные условия Канады наиболее похожи на природу России.</a:t>
            </a:r>
          </a:p>
        </p:txBody>
      </p:sp>
      <p:pic>
        <p:nvPicPr>
          <p:cNvPr id="35846" name="Picture 5" descr="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157788"/>
            <a:ext cx="16716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 rot="-5400000">
            <a:off x="4248151" y="1736725"/>
            <a:ext cx="4032250" cy="2663825"/>
          </a:xfrm>
          <a:prstGeom prst="triangle">
            <a:avLst>
              <a:gd name="adj" fmla="val 50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755650" y="333375"/>
            <a:ext cx="7632700" cy="6477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bg2"/>
                </a:solidFill>
              </a:rPr>
              <a:t>               РЕЛИГИЯ</a:t>
            </a:r>
          </a:p>
        </p:txBody>
      </p:sp>
      <p:sp>
        <p:nvSpPr>
          <p:cNvPr id="122885" name="Rectangle 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27088" y="5589588"/>
            <a:ext cx="7632700" cy="938212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003300"/>
                </a:solidFill>
                <a:effectLst/>
              </a:rPr>
              <a:t>Католики-46%, протестанты- 25%,приверженицы униатской церкви- 16%, а также православные, мусульмане ,индуисты, буддисты</a:t>
            </a:r>
            <a:r>
              <a:rPr lang="ru-RU" sz="1800" smtClean="0">
                <a:solidFill>
                  <a:srgbClr val="003300"/>
                </a:solidFill>
              </a:rPr>
              <a:t>, </a:t>
            </a:r>
            <a:r>
              <a:rPr lang="ru-RU" sz="1800" smtClean="0">
                <a:solidFill>
                  <a:srgbClr val="003300"/>
                </a:solidFill>
                <a:effectLst/>
              </a:rPr>
              <a:t>иудаисты.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6011863" y="2205038"/>
            <a:ext cx="16573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3300"/>
                </a:solidFill>
              </a:rPr>
              <a:t>ХРИСТИАНЕ </a:t>
            </a:r>
          </a:p>
          <a:p>
            <a:r>
              <a:rPr lang="ru-RU" sz="1600">
                <a:solidFill>
                  <a:srgbClr val="003300"/>
                </a:solidFill>
              </a:rPr>
              <a:t>МОЛЯТСЯ</a:t>
            </a:r>
            <a:br>
              <a:rPr lang="ru-RU" sz="1600">
                <a:solidFill>
                  <a:srgbClr val="003300"/>
                </a:solidFill>
              </a:rPr>
            </a:br>
            <a:r>
              <a:rPr lang="ru-RU" sz="1600">
                <a:solidFill>
                  <a:srgbClr val="003300"/>
                </a:solidFill>
              </a:rPr>
              <a:t>ЕДИНОМУ БОГУ </a:t>
            </a:r>
          </a:p>
          <a:p>
            <a:r>
              <a:rPr lang="ru-RU" sz="1600">
                <a:solidFill>
                  <a:srgbClr val="003300"/>
                </a:solidFill>
              </a:rPr>
              <a:t>В КАППЕЛАХ,</a:t>
            </a:r>
            <a:br>
              <a:rPr lang="ru-RU" sz="1600">
                <a:solidFill>
                  <a:srgbClr val="003300"/>
                </a:solidFill>
              </a:rPr>
            </a:br>
            <a:r>
              <a:rPr lang="ru-RU" sz="1600">
                <a:solidFill>
                  <a:srgbClr val="003300"/>
                </a:solidFill>
              </a:rPr>
              <a:t>ЦЕРКВЯХ И СОБОРАХ</a:t>
            </a:r>
          </a:p>
        </p:txBody>
      </p:sp>
      <p:pic>
        <p:nvPicPr>
          <p:cNvPr id="63494" name="Picture 9" descr="Буфер обмена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12875"/>
            <a:ext cx="2857500" cy="3671888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 descr="ca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68638"/>
            <a:ext cx="3313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WordArt 4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9688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Размещение населения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4941888"/>
            <a:ext cx="8964613" cy="1916112"/>
          </a:xfrm>
          <a:prstGeom prst="cloudCallout">
            <a:avLst>
              <a:gd name="adj1" fmla="val -48727"/>
              <a:gd name="adj2" fmla="val 48343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Канада очень редко населена. Население сосредоточено в основном на крайнем юге страны, вдоль границы с США. Большинство населения живёт в городах, преимущественно в небольших.</a:t>
            </a:r>
          </a:p>
        </p:txBody>
      </p:sp>
      <p:pic>
        <p:nvPicPr>
          <p:cNvPr id="64517" name="Picture 6" descr="Население Северной Америки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692150"/>
            <a:ext cx="49625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851275" y="2420938"/>
            <a:ext cx="1008063" cy="503237"/>
          </a:xfrm>
          <a:prstGeom prst="rightArrow">
            <a:avLst>
              <a:gd name="adj1" fmla="val 50000"/>
              <a:gd name="adj2" fmla="val 50079"/>
            </a:avLst>
          </a:prstGeom>
          <a:solidFill>
            <a:srgbClr val="00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>
              <a:latin typeface="Times New Roman" pitchFamily="18" charset="0"/>
              <a:cs typeface="Arial" charset="0"/>
            </a:endParaRPr>
          </a:p>
        </p:txBody>
      </p:sp>
      <p:pic>
        <p:nvPicPr>
          <p:cNvPr id="64519" name="Picture 8" descr="can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20713"/>
            <a:ext cx="3313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00855 C 0.07187 -0.01734 0.07031 -0.02335 0.06822 -0.0319 C 0.07135 -0.04855 0.07413 -0.04485 0.08888 -0.04878 C 0.09149 -0.04948 0.09687 -0.05086 0.09687 -0.05086 C 0.1059 -0.05017 0.11493 -0.05063 0.12378 -0.04878 C 0.12916 -0.04763 0.13177 -0.03815 0.13489 -0.03399 C 0.13802 -0.02982 0.14045 -0.02936 0.14444 -0.02774 C 0.14809 -0.02266 0.15347 -0.02011 0.15711 -0.01503 C 0.16527 -0.00347 0.17708 0.00347 0.18576 0.01457 C 0.1868 0.02058 0.18906 0.03099 0.19201 0.03584 C 0.19461 0.04023 0.20364 0.04301 0.20625 0.04416 C 0.22777 0.05364 0.25052 0.05156 0.27291 0.05272 C 0.28645 0.05619 0.29739 0.05665 0.31111 0.0548 C 0.31875 0.05133 0.33142 0.04995 0.33802 0.04416 C 0.33958 0.04278 0.34114 0.04093 0.34288 0.04 C 0.34756 0.03746 0.35711 0.03376 0.35711 0.03376 C 0.36197 0.02682 0.36614 0.02197 0.37291 0.01896 C 0.37864 0.01388 0.38541 0.00925 0.39201 0.00625 C 0.39357 0.00763 0.39513 0.00948 0.39687 0.01041 C 0.39982 0.01226 0.40625 0.01457 0.40625 0.01457 C 0.40972 0.02752 0.41041 0.02752 0.40625 0.04856 C 0.40555 0.05203 0.38645 0.05781 0.38402 0.05896 C 0.36753 0.06613 0.36493 0.06405 0.33958 0.06544 C 0.33229 0.06867 0.32621 0.07469 0.31909 0.07815 C 0.30607 0.09457 0.27586 0.09596 0.26024 0.09711 C 0.24791 0.10266 0.23472 0.09919 0.22222 0.09503 C 0.22066 0.09364 0.21927 0.09156 0.21736 0.09064 C 0.21319 0.08856 0.20468 0.08648 0.20468 0.08648 C 0.18836 0.07191 0.21319 0.09457 0.19513 0.07584 C 0.19218 0.07284 0.18576 0.06752 0.18576 0.06752 C 0.17951 0.05503 0.17291 0.04486 0.1618 0.04 C 0.15034 0.0296 0.1467 0.03099 0.13333 0.02521 C 0.12795 0.02289 0.12447 0.0148 0.11909 0.01249 C 0.10694 0.00717 0.09513 0.00416 0.08246 0.00185 C 0.07743 -0.00046 0.07326 -0.00416 0.06822 -0.00647 C 0.06614 -0.01479 0.06545 -0.01456 0.06979 -0.00855 Z " pathEditMode="relative" ptsTypes="ffffffffffffffffffffffffffffffffffff">
                                      <p:cBhvr>
                                        <p:cTn id="13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286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476250"/>
            <a:ext cx="6697663" cy="28813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Канада – высокоурбанизированная страна.</a:t>
            </a:r>
          </a:p>
          <a:p>
            <a:pPr eaLnBrk="1" hangingPunct="1">
              <a:defRPr/>
            </a:pPr>
            <a:r>
              <a:rPr lang="ru-RU" sz="2400" b="1" smtClean="0"/>
              <a:t> Городское население составляет 76% всех жителей.</a:t>
            </a:r>
          </a:p>
          <a:p>
            <a:pPr eaLnBrk="1" hangingPunct="1">
              <a:defRPr/>
            </a:pPr>
            <a:r>
              <a:rPr lang="ru-RU" sz="2400" b="1" smtClean="0"/>
              <a:t>Крупные города: Торонто, Монреаль, Ванкувер, Оттава, Эдмонтон, Квебек.</a:t>
            </a:r>
            <a:r>
              <a:rPr lang="ru-RU" sz="2400" b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defRPr/>
            </a:pPr>
            <a:endParaRPr lang="ru-RU" sz="2400" b="1" smtClean="0">
              <a:solidFill>
                <a:schemeClr val="accent2"/>
              </a:solidFill>
            </a:endParaRPr>
          </a:p>
        </p:txBody>
      </p:sp>
      <p:pic>
        <p:nvPicPr>
          <p:cNvPr id="65539" name="Picture 3" descr="Центр Оттавы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149725"/>
            <a:ext cx="2914650" cy="2185988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65540" name="Picture 4" descr="вид Торонто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4365625"/>
            <a:ext cx="2632075" cy="1924050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65541" name="Picture 5" descr="Ванкувер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860800"/>
            <a:ext cx="2790825" cy="1847850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924300" y="56610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chemeClr val="accent2"/>
                </a:solidFill>
              </a:rPr>
              <a:t>Ванкувер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042988" y="63087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chemeClr val="accent2"/>
                </a:solidFill>
              </a:rPr>
              <a:t>Оттава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019925" y="63087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chemeClr val="accent2"/>
                </a:solidFill>
              </a:rPr>
              <a:t>Торонто</a:t>
            </a:r>
          </a:p>
        </p:txBody>
      </p:sp>
      <p:pic>
        <p:nvPicPr>
          <p:cNvPr id="65545" name="Picture 9" descr="Квебек памятник Чемплейн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1412875"/>
            <a:ext cx="1676400" cy="2447925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7308850" y="385127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chemeClr val="accent2"/>
                </a:solidFill>
              </a:rPr>
              <a:t>Квебек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4"/>
          <p:cNvSpPr>
            <a:spLocks noChangeArrowheads="1" noChangeShapeType="1" noTextEdit="1"/>
          </p:cNvSpPr>
          <p:nvPr/>
        </p:nvSpPr>
        <p:spPr bwMode="auto">
          <a:xfrm>
            <a:off x="1908175" y="0"/>
            <a:ext cx="55435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Оттава - столица Канады</a:t>
            </a:r>
          </a:p>
        </p:txBody>
      </p:sp>
      <p:pic>
        <p:nvPicPr>
          <p:cNvPr id="66563" name="Picture 5" descr="ОТТА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39957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 descr="Оттава, флаг над парламент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765175"/>
            <a:ext cx="45370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 descr="Оттава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41738"/>
            <a:ext cx="3960813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Население Северной Америки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20713"/>
            <a:ext cx="51133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WordArt 4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3671888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Города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50825" y="2349500"/>
            <a:ext cx="2232025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Монреаль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50825" y="3357563"/>
            <a:ext cx="2232025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Ванкувер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0825" y="1341438"/>
            <a:ext cx="2232025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Торонто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50825" y="4508500"/>
            <a:ext cx="2232025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Квебек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50825" y="5734050"/>
            <a:ext cx="2232025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Оттава</a:t>
            </a:r>
          </a:p>
        </p:txBody>
      </p:sp>
      <p:sp>
        <p:nvSpPr>
          <p:cNvPr id="180233" name="Oval 11"/>
          <p:cNvSpPr>
            <a:spLocks noChangeArrowheads="1"/>
          </p:cNvSpPr>
          <p:nvPr/>
        </p:nvSpPr>
        <p:spPr bwMode="auto">
          <a:xfrm>
            <a:off x="7308850" y="3644900"/>
            <a:ext cx="288925" cy="288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>
              <a:latin typeface="Times New Roman" pitchFamily="18" charset="0"/>
              <a:cs typeface="Arial" charset="0"/>
            </a:endParaRPr>
          </a:p>
        </p:txBody>
      </p:sp>
      <p:sp>
        <p:nvSpPr>
          <p:cNvPr id="180234" name="Oval 12"/>
          <p:cNvSpPr>
            <a:spLocks noChangeArrowheads="1"/>
          </p:cNvSpPr>
          <p:nvPr/>
        </p:nvSpPr>
        <p:spPr bwMode="auto">
          <a:xfrm>
            <a:off x="4067175" y="2924175"/>
            <a:ext cx="288925" cy="288925"/>
          </a:xfrm>
          <a:prstGeom prst="ellipse">
            <a:avLst/>
          </a:prstGeom>
          <a:solidFill>
            <a:srgbClr val="9933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>
              <a:latin typeface="Times New Roman" pitchFamily="18" charset="0"/>
              <a:cs typeface="Arial" charset="0"/>
            </a:endParaRPr>
          </a:p>
        </p:txBody>
      </p:sp>
      <p:sp>
        <p:nvSpPr>
          <p:cNvPr id="180235" name="Oval 13"/>
          <p:cNvSpPr>
            <a:spLocks noChangeArrowheads="1"/>
          </p:cNvSpPr>
          <p:nvPr/>
        </p:nvSpPr>
        <p:spPr bwMode="auto">
          <a:xfrm>
            <a:off x="7308850" y="3357563"/>
            <a:ext cx="288925" cy="28892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>
              <a:latin typeface="Times New Roman" pitchFamily="18" charset="0"/>
              <a:cs typeface="Arial" charset="0"/>
            </a:endParaRPr>
          </a:p>
        </p:txBody>
      </p:sp>
      <p:sp>
        <p:nvSpPr>
          <p:cNvPr id="180236" name="Oval 14"/>
          <p:cNvSpPr>
            <a:spLocks noChangeArrowheads="1"/>
          </p:cNvSpPr>
          <p:nvPr/>
        </p:nvSpPr>
        <p:spPr bwMode="auto">
          <a:xfrm>
            <a:off x="7092950" y="3789363"/>
            <a:ext cx="288925" cy="2889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>
              <a:latin typeface="Times New Roman" pitchFamily="18" charset="0"/>
              <a:cs typeface="Arial" charset="0"/>
            </a:endParaRPr>
          </a:p>
        </p:txBody>
      </p:sp>
      <p:sp>
        <p:nvSpPr>
          <p:cNvPr id="180237" name="Oval 15"/>
          <p:cNvSpPr>
            <a:spLocks noChangeArrowheads="1"/>
          </p:cNvSpPr>
          <p:nvPr/>
        </p:nvSpPr>
        <p:spPr bwMode="auto">
          <a:xfrm>
            <a:off x="7524750" y="3429000"/>
            <a:ext cx="288925" cy="2889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2" grpId="0" animBg="1"/>
      <p:bldP spid="3" grpId="0" animBg="1"/>
      <p:bldP spid="4" grpId="0" animBg="1"/>
      <p:bldP spid="5" grpId="0" animBg="1"/>
      <p:bldP spid="180233" grpId="0" animBg="1"/>
      <p:bldP spid="180234" grpId="0" animBg="1"/>
      <p:bldP spid="180235" grpId="0" animBg="1"/>
      <p:bldP spid="180236" grpId="0" animBg="1"/>
      <p:bldP spid="1802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65213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Увлечения канадцев</a:t>
            </a:r>
          </a:p>
        </p:txBody>
      </p:sp>
      <p:pic>
        <p:nvPicPr>
          <p:cNvPr id="68611" name="Picture 3" descr="хоккей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1412875"/>
            <a:ext cx="2736850" cy="1824038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68612" name="Picture 4" descr="рыбаки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3716338"/>
            <a:ext cx="1998662" cy="2663825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68613" name="Picture 5" descr="тен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05263"/>
            <a:ext cx="1889125" cy="2519362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68614" name="Picture 6" descr="музей циви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933825"/>
            <a:ext cx="3367087" cy="2266950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68615" name="Picture 7" descr="торонто карнава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052513"/>
            <a:ext cx="1611313" cy="2376487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68616" name="Picture 8" descr="наро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1341438"/>
            <a:ext cx="2698750" cy="2024062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3024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</a:rPr>
              <a:t>Музей цивилизации Монреаль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859338" y="6515100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</a:rPr>
              <a:t>Теннис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7019925" y="321310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</a:rPr>
              <a:t>Хоккей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451725" y="6453188"/>
            <a:ext cx="1441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</a:rPr>
              <a:t>Рыбалка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211638" y="3429000"/>
            <a:ext cx="143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</a:rPr>
              <a:t>Карнавал в Торонто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84213" y="3429000"/>
            <a:ext cx="2808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</a:rPr>
              <a:t>Картинная галерея  Оттава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Экономика Канады</a:t>
            </a:r>
          </a:p>
        </p:txBody>
      </p:sp>
      <p:sp>
        <p:nvSpPr>
          <p:cNvPr id="155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78581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Канада- высокоразвитая страна с рыночной экономикой, достигшей постиндустриального развития.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Входит в состав «Большой семёрки» стран Запада и интеграционной группировки НАФТА.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В мировом хозяйстве и МГРТ имеет собственное «лицо»,которое определяется 4 группами отраслей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    её международной специализации.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Структура ВВП</a:t>
            </a:r>
            <a:r>
              <a:rPr lang="ru-RU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284788" y="1905000"/>
          <a:ext cx="3190875" cy="2024063"/>
        </p:xfrm>
        <a:graphic>
          <a:graphicData uri="http://schemas.openxmlformats.org/presentationml/2006/ole">
            <p:oleObj spid="_x0000_s1026" name="Диаграмма" r:id="rId3" imgW="6096000" imgH="4067251" progId="MSGraph.Chart.8">
              <p:embed followColorScheme="full"/>
            </p:oleObj>
          </a:graphicData>
        </a:graphic>
      </p:graphicFrame>
      <p:graphicFrame>
        <p:nvGraphicFramePr>
          <p:cNvPr id="1027" name="Rectangle 4"/>
          <p:cNvGraphicFramePr>
            <a:graphicFrameLocks/>
          </p:cNvGraphicFramePr>
          <p:nvPr>
            <p:ph sz="quarter" idx="3"/>
          </p:nvPr>
        </p:nvGraphicFramePr>
        <p:xfrm>
          <a:off x="5283200" y="4070350"/>
          <a:ext cx="3192463" cy="2025650"/>
        </p:xfrm>
        <a:graphic>
          <a:graphicData uri="http://schemas.openxmlformats.org/presentationml/2006/ole">
            <p:oleObj spid="_x0000_s1027" name="Диаграмма" r:id="rId4" imgW="0" imgH="0" progId="MSGraph.Chart.8">
              <p:embed followColorScheme="full"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971550" y="1341438"/>
          <a:ext cx="6864350" cy="4584700"/>
        </p:xfrm>
        <a:graphic>
          <a:graphicData uri="http://schemas.openxmlformats.org/presentationml/2006/ole">
            <p:oleObj spid="_x0000_s1028" name="Диаграмма" r:id="rId5" imgW="6096000" imgH="4067251" progId="MSGraph.Chart.8">
              <p:embed followColorScheme="full"/>
            </p:oleObj>
          </a:graphicData>
        </a:graphic>
      </p:graphicFrame>
      <p:graphicFrame>
        <p:nvGraphicFramePr>
          <p:cNvPr id="1029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9" name="Диаграмма" r:id="rId6" imgW="0" imgH="0" progId="MSGraph.Chart.8">
              <p:embed followColorScheme="full"/>
            </p:oleObj>
          </a:graphicData>
        </a:graphic>
      </p:graphicFrame>
      <p:pic>
        <p:nvPicPr>
          <p:cNvPr id="1031" name="Picture 7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1557338"/>
            <a:ext cx="770413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39750" y="6092825"/>
            <a:ext cx="2000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180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68313" y="5805488"/>
            <a:ext cx="2447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Промышленность-     27%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132138" y="5805488"/>
            <a:ext cx="2376487" cy="1054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Сельское хозяйство - 2%</a:t>
            </a:r>
          </a:p>
          <a:p>
            <a:pPr eaLnBrk="1" hangingPunct="1">
              <a:spcBef>
                <a:spcPct val="50000"/>
              </a:spcBef>
            </a:pPr>
            <a:endParaRPr lang="ru-RU" sz="1800" b="1">
              <a:solidFill>
                <a:schemeClr val="accent2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940425" y="5876925"/>
            <a:ext cx="2376488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chemeClr val="accent2"/>
                </a:solidFill>
              </a:rPr>
              <a:t>Сфера услуг-  71%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11" descr="mo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644900"/>
            <a:ext cx="3635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12" descr="w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692150"/>
            <a:ext cx="4032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13" descr="in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3779838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WordArt 4"/>
          <p:cNvSpPr>
            <a:spLocks noChangeArrowheads="1" noChangeShapeType="1" noTextEdit="1"/>
          </p:cNvSpPr>
          <p:nvPr/>
        </p:nvSpPr>
        <p:spPr bwMode="auto">
          <a:xfrm>
            <a:off x="2555875" y="0"/>
            <a:ext cx="41052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Хозяйство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987675" y="3573463"/>
            <a:ext cx="3024188" cy="7905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Горнодобывающая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промышленность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6119813" y="6065838"/>
            <a:ext cx="3024187" cy="7921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Сельское хозяйство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6065838"/>
            <a:ext cx="3384550" cy="7921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Лесная промышленность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6084888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Промышленность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Горнодобывающая - использует богатейшие минеральные ресурсы.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Цветная металлургия- одна из базовых отраслей обрабатывающей промышленности.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Деревообрабатывающая и целлюлозно-бумажная, использует огромные лесные ресурсы Канады и особенно выделяется по производству пиломатериалов и бумаги.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В стране свыше 1,5 тысяч лесопильных заводов, в основном в Британской Колумбии.</a:t>
            </a:r>
            <a:r>
              <a:rPr lang="ru-RU" sz="2000" b="1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1684" name="Picture 4" descr="сканирование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4813"/>
            <a:ext cx="2625725" cy="1798637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1685" name="Picture 5" descr="view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1874838" cy="2519363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1686" name="Picture 6" descr="PH01677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80063" y="4437063"/>
            <a:ext cx="2917825" cy="2185987"/>
          </a:xfrm>
          <a:noFill/>
          <a:ln w="28575" cap="flat" algn="ctr">
            <a:solidFill>
              <a:srgbClr val="3366FF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250825" y="620713"/>
            <a:ext cx="7777163" cy="5788025"/>
          </a:xfrm>
          <a:prstGeom prst="verticalScroll">
            <a:avLst>
              <a:gd name="adj" fmla="val 12495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7921625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                </a:t>
            </a:r>
            <a:r>
              <a:rPr lang="ru-RU" sz="1400" b="1" i="1" dirty="0" smtClean="0">
                <a:solidFill>
                  <a:srgbClr val="009900"/>
                </a:solidFill>
              </a:rPr>
              <a:t>И</a:t>
            </a:r>
            <a:r>
              <a:rPr lang="ru-RU" sz="1800" b="1" i="1" dirty="0" smtClean="0">
                <a:solidFill>
                  <a:srgbClr val="009900"/>
                </a:solidFill>
              </a:rPr>
              <a:t>стория открытия</a:t>
            </a:r>
            <a:r>
              <a:rPr lang="ru-RU" sz="1400" dirty="0" smtClean="0">
                <a:solidFill>
                  <a:srgbClr val="FFFF00"/>
                </a:solidFill>
              </a:rPr>
              <a:t>     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00" dirty="0" smtClean="0"/>
              <a:t>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00" dirty="0" smtClean="0">
                <a:solidFill>
                  <a:srgbClr val="003300"/>
                </a:solidFill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600" dirty="0" smtClean="0">
                <a:solidFill>
                  <a:srgbClr val="003300"/>
                </a:solidFill>
              </a:rPr>
              <a:t>                                             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До того как первые европейцы (викинги) достигли канадского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берега и обосновались в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Северо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 – Восточной Америке (9 -10вв.),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на территории Канады жили предки современных индейцев и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эски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мосов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 (около 40000 лет назад).В 1497г. итальянский мореплаватель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Джон Кабот высаживается на острове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Кейп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 –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Бретон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  и заявляет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права Англии на открытую им территорию. В 1534г. французский мо-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реплаватель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 Жак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Картье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 достигает залива Св.Лаврентия ,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иссле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довав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 территорию, объявляет этот район французским 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названием Новая Франция с центром в Квебеке. В конце 17 века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начинается колонизация Канады. В 1663г.создана колония , за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 территорию современной Канады с Францией начала соперничать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Англия. В результате поражения французской армии в Семилетней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 войне 1756 -1763гг. Великобритания получила права на территорию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 Канады.  В 1848г.Канада добивается права на внутреннее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самоуправ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           </a:t>
            </a:r>
            <a:r>
              <a:rPr lang="ru-RU" sz="1600" dirty="0" err="1" smtClean="0">
                <a:solidFill>
                  <a:srgbClr val="003300"/>
                </a:solidFill>
                <a:effectLst/>
              </a:rPr>
              <a:t>ление</a:t>
            </a:r>
            <a:r>
              <a:rPr lang="ru-RU" sz="1600" dirty="0" smtClean="0">
                <a:solidFill>
                  <a:srgbClr val="003300"/>
                </a:solidFill>
                <a:effectLst/>
              </a:rPr>
              <a:t>. А в 1867г. создаётся канадская федерация.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3300"/>
                </a:solidFill>
                <a:effectLst/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33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    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7072313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1800"/>
          </a:p>
        </p:txBody>
      </p:sp>
      <p:pic>
        <p:nvPicPr>
          <p:cNvPr id="36870" name="Picture 11" descr="Буфер обмена0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3357563"/>
            <a:ext cx="1835150" cy="3219450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08500"/>
            <a:ext cx="8229600" cy="2089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Канада – страна  с высокоразвитой экономикой , современным промышленным производством, квалифицированной рабочей силой.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Канада имеет высокоразвитую обрабатывающую промышленность и одновременно занимает ведущие позиции в мире  по производству отдельных видов сырья: цинка (1-е место в мире), никеля (2-е место). Меди(3-е место), свинца (5-е место). Урана, алюминия, золота. Важнейшими отраслями промышленности являются нефтяная, газовая, целлюлозно-бумажная, деревообрабатывающая, цветная металлургия, автомобилестроение.</a:t>
            </a:r>
            <a:r>
              <a:rPr lang="ru-RU" sz="900" smtClean="0"/>
              <a:t>   </a:t>
            </a:r>
          </a:p>
        </p:txBody>
      </p:sp>
      <p:sp>
        <p:nvSpPr>
          <p:cNvPr id="72707" name="WordArt 5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2056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 spc="8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Промышленность</a:t>
            </a:r>
          </a:p>
        </p:txBody>
      </p:sp>
      <p:sp>
        <p:nvSpPr>
          <p:cNvPr id="72708" name="AutoShape 11"/>
          <p:cNvSpPr>
            <a:spLocks noChangeArrowheads="1"/>
          </p:cNvSpPr>
          <p:nvPr/>
        </p:nvSpPr>
        <p:spPr bwMode="auto">
          <a:xfrm>
            <a:off x="1835150" y="3789363"/>
            <a:ext cx="5041900" cy="647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3300"/>
                </a:solidFill>
              </a:rPr>
              <a:t>ДЕРЕВООБРАБАТЫВАЮЩИЙ</a:t>
            </a:r>
            <a:br>
              <a:rPr lang="ru-RU" sz="1200">
                <a:solidFill>
                  <a:srgbClr val="003300"/>
                </a:solidFill>
              </a:rPr>
            </a:br>
            <a:r>
              <a:rPr lang="ru-RU" sz="1200">
                <a:solidFill>
                  <a:srgbClr val="003300"/>
                </a:solidFill>
              </a:rPr>
              <a:t>ЗАВОД</a:t>
            </a:r>
          </a:p>
        </p:txBody>
      </p:sp>
      <p:pic>
        <p:nvPicPr>
          <p:cNvPr id="72709" name="Picture 13" descr="Буфер обмена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7050" y="1600200"/>
            <a:ext cx="8088313" cy="2189163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9" descr="fo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4105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7" descr="w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836613"/>
            <a:ext cx="45370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913562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Горнодобывающая промышленность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cloudCallout">
            <a:avLst>
              <a:gd name="adj1" fmla="val -48106"/>
              <a:gd name="adj2" fmla="val 47171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Недра Канады исключительно богаты. Здесь добывается железные руды, кобальт, никель, медь, платина, уран, золото, серебро. Разведаны значительные месторождения нефти и природного газа.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6099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Транспорт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Протяжённость железных дорог- около 80 тысяч км.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Быстро развивается автомобильный транспорт.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Трубопроводный - используется для передачи нефти и газа.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Воздушный - уступает лишь США. В стране более 300 аэропортов.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Велика роль водного транспорта.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smtClean="0"/>
          </a:p>
        </p:txBody>
      </p:sp>
      <p:pic>
        <p:nvPicPr>
          <p:cNvPr id="74756" name="Picture 4" descr="авто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333375"/>
            <a:ext cx="2400300" cy="1811338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74757" name="Picture 5" descr="самолёт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00588" y="2665413"/>
            <a:ext cx="2987675" cy="1892300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74758" name="Picture 6" descr="лод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933825"/>
            <a:ext cx="1905000" cy="2714625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Пищевая промышленность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Мукомольные и мясные предприятия тяготеют к районам производства сырья  (степные провинции, Британская Колумбия).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Хлебопекарные, кондитерские, консервные предприятия размещаются в крупных городах.</a:t>
            </a:r>
          </a:p>
        </p:txBody>
      </p:sp>
      <p:pic>
        <p:nvPicPr>
          <p:cNvPr id="75780" name="Picture 4" descr="Ягоды на рынке Гренвиль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19925" y="1412875"/>
            <a:ext cx="1841500" cy="2808288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75781" name="Picture 5" descr="990366-013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4532313"/>
            <a:ext cx="3168650" cy="2112962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75782" name="Picture 6" descr="сканирование0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844675"/>
            <a:ext cx="1560513" cy="2376488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c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57563"/>
            <a:ext cx="4537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6" descr="ag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43211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2268538" y="0"/>
            <a:ext cx="48958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Сельское хозяйство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4365625"/>
            <a:ext cx="5724525" cy="2492375"/>
          </a:xfrm>
          <a:prstGeom prst="cloudCallout">
            <a:avLst>
              <a:gd name="adj1" fmla="val -48005"/>
              <a:gd name="adj2" fmla="val 48727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Сельское хозяйство наиболее развито на чернозёмных почвах степей Великих равнин. Здесь выращивают пшеницу, кукурузу, разводят скот. </a:t>
            </a:r>
          </a:p>
        </p:txBody>
      </p:sp>
      <p:sp>
        <p:nvSpPr>
          <p:cNvPr id="76806" name="WordArt 4"/>
          <p:cNvSpPr>
            <a:spLocks noChangeArrowheads="1" noChangeShapeType="1" noTextEdit="1"/>
          </p:cNvSpPr>
          <p:nvPr/>
        </p:nvSpPr>
        <p:spPr bwMode="auto">
          <a:xfrm>
            <a:off x="2268538" y="0"/>
            <a:ext cx="48958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Сельское хозяйство</a:t>
            </a:r>
          </a:p>
        </p:txBody>
      </p:sp>
      <p:pic>
        <p:nvPicPr>
          <p:cNvPr id="76807" name="Picture 7" descr="mor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692150"/>
            <a:ext cx="3063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kuk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49275"/>
            <a:ext cx="29194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6173788" cy="974725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CC0066"/>
                </a:solidFill>
              </a:rPr>
              <a:t>Сельское хозяйство</a:t>
            </a:r>
          </a:p>
        </p:txBody>
      </p:sp>
      <p:sp>
        <p:nvSpPr>
          <p:cNvPr id="158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196975"/>
            <a:ext cx="4244975" cy="49291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Канада специализируется на производстве зерна (пшеницы), а также ряда масличных культур, плодов, мясной продукции.</a:t>
            </a:r>
          </a:p>
          <a:p>
            <a:pPr eaLnBrk="1" hangingPunct="1">
              <a:defRPr/>
            </a:pPr>
            <a:r>
              <a:rPr lang="ru-RU" sz="2000" b="1" smtClean="0"/>
              <a:t>Животноводство развивается быстрыми темпами.</a:t>
            </a:r>
          </a:p>
          <a:p>
            <a:pPr eaLnBrk="1" hangingPunct="1">
              <a:defRPr/>
            </a:pPr>
            <a:r>
              <a:rPr lang="ru-RU" sz="2000" b="1" smtClean="0"/>
              <a:t>Большое значение для Канады имеет пушное хозяйство. Здесь выращивают норку, лисицу, нутрию, шиншиллу.</a:t>
            </a:r>
          </a:p>
          <a:p>
            <a:pPr eaLnBrk="1" hangingPunct="1">
              <a:defRPr/>
            </a:pPr>
            <a:r>
              <a:rPr lang="ru-RU" sz="2000" b="1" smtClean="0"/>
              <a:t>Рыболовство- общий улов морепродуктов-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/>
              <a:t>     около 1,5 млн. тонн в год.</a:t>
            </a:r>
          </a:p>
        </p:txBody>
      </p:sp>
      <p:pic>
        <p:nvPicPr>
          <p:cNvPr id="77828" name="Picture 4" descr="деревня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981075"/>
            <a:ext cx="2519362" cy="1889125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77829" name="Picture 5" descr="бы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997200"/>
            <a:ext cx="2492375" cy="1660525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7830" name="Picture 6" descr="дерев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868863"/>
            <a:ext cx="2376487" cy="1709737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7831" name="Picture 7" descr="Вид на морской рынок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7240588" y="4005263"/>
            <a:ext cx="1704975" cy="2617787"/>
          </a:xfrm>
          <a:noFill/>
          <a:ln w="28575" cap="flat" algn="ctr">
            <a:solidFill>
              <a:srgbClr val="3366FF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13"/>
          <p:cNvSpPr>
            <a:spLocks noChangeArrowheads="1"/>
          </p:cNvSpPr>
          <p:nvPr/>
        </p:nvSpPr>
        <p:spPr bwMode="auto">
          <a:xfrm>
            <a:off x="468313" y="4292600"/>
            <a:ext cx="3937000" cy="2160588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СЕЛЬСКОЕ</a:t>
            </a:r>
            <a:br>
              <a:rPr lang="ru-RU" smtClean="0"/>
            </a:br>
            <a:r>
              <a:rPr lang="ru-RU" smtClean="0"/>
              <a:t>                ХОЗЯЙСТВО</a:t>
            </a:r>
          </a:p>
        </p:txBody>
      </p:sp>
      <p:sp>
        <p:nvSpPr>
          <p:cNvPr id="61449" name="Rectangle 9"/>
          <p:cNvSpPr>
            <a:spLocks noGrp="1" noRot="1" noChangeArrowheads="1"/>
          </p:cNvSpPr>
          <p:nvPr>
            <p:ph sz="quarter" idx="2"/>
          </p:nvPr>
        </p:nvSpPr>
        <p:spPr>
          <a:xfrm>
            <a:off x="468313" y="4292600"/>
            <a:ext cx="3927475" cy="2232025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003300"/>
                </a:solidFill>
              </a:rPr>
              <a:t>     </a:t>
            </a:r>
            <a:r>
              <a:rPr lang="ru-RU" sz="1800" b="1" smtClean="0">
                <a:solidFill>
                  <a:srgbClr val="003300"/>
                </a:solidFill>
                <a:effectLst/>
              </a:rPr>
              <a:t>Канада крупнейший в мире производитель ячменя.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003300"/>
                </a:solidFill>
                <a:effectLst/>
              </a:rPr>
              <a:t>     Основные посевы ячменя находятся на великих равнинах. Для сбора урожая используется автоматизированная</a:t>
            </a:r>
            <a:r>
              <a:rPr lang="ru-RU" sz="1800" b="1" smtClean="0">
                <a:solidFill>
                  <a:srgbClr val="003300"/>
                </a:solidFill>
              </a:rPr>
              <a:t> </a:t>
            </a:r>
            <a:r>
              <a:rPr lang="ru-RU" sz="1800" b="1" smtClean="0">
                <a:solidFill>
                  <a:srgbClr val="003300"/>
                </a:solidFill>
                <a:effectLst/>
              </a:rPr>
              <a:t>техника.</a:t>
            </a:r>
            <a:endParaRPr lang="ru-RU" sz="1800" b="1" smtClean="0">
              <a:solidFill>
                <a:srgbClr val="003300"/>
              </a:solidFill>
            </a:endParaRPr>
          </a:p>
        </p:txBody>
      </p:sp>
      <p:sp>
        <p:nvSpPr>
          <p:cNvPr id="61450" name="Rectangle 10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427538" y="1905000"/>
            <a:ext cx="4418012" cy="4692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/>
              <a:t>      Благодаря тёплому лету и обширным плодородными равнинам  в степных  провинциях Канады развито высокопродуктивное сельское хозяйство. Восточная Канада –это производитель молочных продуктов, ягод (малина. черника), овощей (горох, бобы, картофель), фруктов (вплоть до персиков и груш), а также центр рыбо-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/>
              <a:t>      ловства (треска, лосось, окунь). Западная Канада выращивает пшеницу. рожь, масличный лён, овощи,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/>
              <a:t>      фрукты; </a:t>
            </a:r>
            <a:r>
              <a:rPr lang="ru-RU" sz="1200" b="1" smtClean="0"/>
              <a:t>ЗДЕСЬ</a:t>
            </a:r>
            <a:r>
              <a:rPr lang="ru-RU" sz="1600" b="1" smtClean="0"/>
              <a:t> развито животноводство.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/>
              <a:t>      Жители Северной Канады  живут охотой и рыболовством.</a:t>
            </a:r>
          </a:p>
        </p:txBody>
      </p:sp>
      <p:sp>
        <p:nvSpPr>
          <p:cNvPr id="78854" name="AutoShape 14"/>
          <p:cNvSpPr>
            <a:spLocks noChangeArrowheads="1"/>
          </p:cNvSpPr>
          <p:nvPr/>
        </p:nvSpPr>
        <p:spPr bwMode="auto">
          <a:xfrm>
            <a:off x="1835150" y="3789363"/>
            <a:ext cx="1062038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8855" name="Picture 18" descr="Буфер обмена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44675"/>
            <a:ext cx="3927475" cy="1798638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4"/>
          <p:cNvSpPr>
            <a:spLocks noChangeArrowheads="1" noChangeShapeType="1" noTextEdit="1"/>
          </p:cNvSpPr>
          <p:nvPr/>
        </p:nvSpPr>
        <p:spPr bwMode="auto">
          <a:xfrm>
            <a:off x="2843213" y="0"/>
            <a:ext cx="36004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Рыболовство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5373688"/>
            <a:ext cx="5003800" cy="1484312"/>
          </a:xfrm>
          <a:prstGeom prst="cloudCallout">
            <a:avLst>
              <a:gd name="adj1" fmla="val -47718"/>
              <a:gd name="adj2" fmla="val 47861"/>
            </a:avLst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Прибрежные воды Атлантического и Тихого океанов богаты рыбой. </a:t>
            </a:r>
          </a:p>
        </p:txBody>
      </p:sp>
      <p:pic>
        <p:nvPicPr>
          <p:cNvPr id="79876" name="Picture 6" descr="re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714750"/>
            <a:ext cx="3781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7" descr="C:\Users\User\Pictures\Рыболов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85813"/>
            <a:ext cx="550068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0066"/>
                </a:solidFill>
              </a:rPr>
              <a:t>Внешнеэкономические связи</a:t>
            </a:r>
          </a:p>
        </p:txBody>
      </p:sp>
      <p:sp>
        <p:nvSpPr>
          <p:cNvPr id="161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Экономика Канады тесно связана с мировым хозяйством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Американские ТНК контролируют около 70% канадской индустрии.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Главным внешнеторговым партнёром Канады является США, их доля в канадском товарообороте- 82%.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Второе и третье место занимают Великобритания и ФРГ</a:t>
            </a:r>
            <a:r>
              <a:rPr lang="ru-RU" sz="2000" b="1" smtClean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80900" name="Picture 4" descr="Берлин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268413"/>
            <a:ext cx="3282950" cy="2185987"/>
          </a:xfrm>
          <a:noFill/>
          <a:ln w="28575" cap="flat" algn="ctr">
            <a:solidFill>
              <a:srgbClr val="3366FF"/>
            </a:solidFill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867400" y="35004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chemeClr val="accent2"/>
                </a:solidFill>
              </a:rPr>
              <a:t>ФРГ   Берлин</a:t>
            </a:r>
          </a:p>
        </p:txBody>
      </p:sp>
      <p:pic>
        <p:nvPicPr>
          <p:cNvPr id="80902" name="Picture 6" descr="714a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4076700"/>
            <a:ext cx="2914650" cy="2187575"/>
          </a:xfrm>
          <a:noFill/>
          <a:ln w="28575" cap="flat" algn="ctr">
            <a:solidFill>
              <a:srgbClr val="3366FF"/>
            </a:solidFill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580063" y="638175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>
                <a:solidFill>
                  <a:schemeClr val="accent2"/>
                </a:solidFill>
              </a:rPr>
              <a:t>Великобритания Лондон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chemeClr val="tx2"/>
                </a:solidFill>
              </a:rPr>
              <a:t>    ОСНОВНЫЕ СТАТЬИ ЭКСПОРТА</a:t>
            </a:r>
            <a:r>
              <a:rPr lang="ru-RU" sz="160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1) АВТОМОБИЛИ И ЗАПЧАСТИ К НИМ;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2) НЕФТЬ И ПРИРОДНЫЙ ГАЗ;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3) ЛЕСОМАТЕРИАЛЫ;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4) АЛЮМИНИЙ;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5) ПШЕНИЦА, ЯЧМЕНЬ;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6)  РЫБА И РЫБОПРОДУКТЫ.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chemeClr val="tx2"/>
                </a:solidFill>
              </a:rPr>
              <a:t>                                                        ОСНОВНЫЕ СТАТЬИ ИМПОРТА</a:t>
            </a:r>
            <a:r>
              <a:rPr lang="ru-RU" sz="2000" b="1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                                                                    1) ПАССАЖИРСКИЕ ВАГОНЫ;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                                                                     2) АВТОМОБИЛИ И ЗАПЧАСТИ К НИМ;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                                                                     3) КОМПЬЮТЕРЫ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                                                                     ТЕЛЕКОМММУНИКАЦИОННОЕ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                                                                     ОБОРУДОВАНИЕ;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                                                                     4) СЫРЬЁ;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99FF33"/>
                </a:solidFill>
              </a:rPr>
              <a:t>                                                                           5) ПРОДОВОЛЬСТВИЕ.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chemeClr val="tx2"/>
                </a:solidFill>
              </a:rPr>
              <a:t>                    ГЛАВНЫЕ ТОРГОВЫЕ ПАРТНЁРЫ  -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      США, ВЕЛИКОБРИТАНИЯ. ГЕРМАНИЯ, ЯПОНИЯ, КИТАЙ, МЕКСИКА, ЮЖНАЯ КОРЕЯ.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smtClean="0">
              <a:solidFill>
                <a:schemeClr val="tx2"/>
              </a:solidFill>
            </a:endParaRPr>
          </a:p>
        </p:txBody>
      </p:sp>
      <p:sp>
        <p:nvSpPr>
          <p:cNvPr id="81923" name="WordArt 31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41767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ТОРГОВЛЯ</a:t>
            </a:r>
          </a:p>
        </p:txBody>
      </p:sp>
      <p:pic>
        <p:nvPicPr>
          <p:cNvPr id="81924" name="Picture 32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5651500" y="1484313"/>
            <a:ext cx="3168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AutoShape 33"/>
          <p:cNvSpPr>
            <a:spLocks noChangeArrowheads="1"/>
          </p:cNvSpPr>
          <p:nvPr/>
        </p:nvSpPr>
        <p:spPr bwMode="auto">
          <a:xfrm>
            <a:off x="4067175" y="3068638"/>
            <a:ext cx="1408113" cy="288925"/>
          </a:xfrm>
          <a:prstGeom prst="rightArrow">
            <a:avLst>
              <a:gd name="adj1" fmla="val 50000"/>
              <a:gd name="adj2" fmla="val 12184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6" name="AutoShape 36"/>
          <p:cNvSpPr>
            <a:spLocks noChangeArrowheads="1"/>
          </p:cNvSpPr>
          <p:nvPr/>
        </p:nvSpPr>
        <p:spPr bwMode="auto">
          <a:xfrm>
            <a:off x="3635375" y="4149725"/>
            <a:ext cx="649288" cy="358775"/>
          </a:xfrm>
          <a:prstGeom prst="leftArrow">
            <a:avLst>
              <a:gd name="adj1" fmla="val 50000"/>
              <a:gd name="adj2" fmla="val 4524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27" name="Picture 38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/>
          <a:stretch>
            <a:fillRect/>
          </a:stretch>
        </p:blipFill>
        <p:spPr bwMode="auto">
          <a:xfrm>
            <a:off x="179388" y="3573463"/>
            <a:ext cx="34559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dirty="0" smtClean="0">
                <a:solidFill>
                  <a:srgbClr val="CC0066"/>
                </a:solidFill>
              </a:rPr>
              <a:t>Визитная карточка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42132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Площадь:9,9млн.км</a:t>
            </a:r>
            <a:r>
              <a:rPr lang="ru-RU" sz="2800" b="1" baseline="30000" smtClean="0"/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Население: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    31 млн.человек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Столица: Оттава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Форма правления: входит в Содружество, возглавляемое  Великобританией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АТУ: федерация</a:t>
            </a:r>
          </a:p>
        </p:txBody>
      </p:sp>
      <p:pic>
        <p:nvPicPr>
          <p:cNvPr id="37892" name="Picture 4" descr="герб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65838" y="4005263"/>
            <a:ext cx="1835150" cy="2447925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37893" name="Picture 5" descr="флаг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49850" y="1557338"/>
            <a:ext cx="3459163" cy="2132012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31862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2000" smtClean="0"/>
              <a:t>ГОРОДА</a:t>
            </a:r>
          </a:p>
        </p:txBody>
      </p:sp>
      <p:sp>
        <p:nvSpPr>
          <p:cNvPr id="82947" name="WordArt 5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5124450" cy="1008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ДОСТОПРИМЕЧАТЕЛЬНОСТИ</a:t>
            </a:r>
          </a:p>
        </p:txBody>
      </p:sp>
      <p:sp>
        <p:nvSpPr>
          <p:cNvPr id="82948" name="AutoShape 6"/>
          <p:cNvSpPr>
            <a:spLocks noChangeArrowheads="1"/>
          </p:cNvSpPr>
          <p:nvPr/>
        </p:nvSpPr>
        <p:spPr bwMode="auto">
          <a:xfrm>
            <a:off x="468313" y="5661025"/>
            <a:ext cx="4032250" cy="1196975"/>
          </a:xfrm>
          <a:prstGeom prst="upArrow">
            <a:avLst>
              <a:gd name="adj1" fmla="val 82287"/>
              <a:gd name="adj2" fmla="val 237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0000"/>
                </a:solidFill>
              </a:rPr>
              <a:t>КОНЬКОБЕЖЦЫ- ЛЮБИТЕЛИ СКОЛЬ-</a:t>
            </a:r>
          </a:p>
          <a:p>
            <a:pPr algn="ctr"/>
            <a:r>
              <a:rPr lang="ru-RU" sz="1400">
                <a:solidFill>
                  <a:srgbClr val="000000"/>
                </a:solidFill>
              </a:rPr>
              <a:t>ЗЯТ ПО ЛЬДУ КАНАЛА РИДО МИМО</a:t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1400">
                <a:solidFill>
                  <a:srgbClr val="000000"/>
                </a:solidFill>
              </a:rPr>
              <a:t>БАШЕН КАНАДСКОГО ПАРЛАМЕНТА </a:t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1400">
                <a:solidFill>
                  <a:srgbClr val="000000"/>
                </a:solidFill>
              </a:rPr>
              <a:t>В ЦЕНТРЕ ОТТАВЫ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932363" y="5661025"/>
            <a:ext cx="3743325" cy="1196975"/>
          </a:xfrm>
          <a:prstGeom prst="upArrow">
            <a:avLst>
              <a:gd name="adj1" fmla="val 83222"/>
              <a:gd name="adj2" fmla="val 27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0000"/>
                </a:solidFill>
              </a:rPr>
              <a:t>ВАНКУВЕР – КРУПНАЯ ЕСТЕСТВЕН</a:t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1400">
                <a:solidFill>
                  <a:srgbClr val="000000"/>
                </a:solidFill>
              </a:rPr>
              <a:t>НАЯ ГАВАНЬ, ЦЕНТР МОРСКОЙ </a:t>
            </a:r>
          </a:p>
          <a:p>
            <a:pPr algn="ctr"/>
            <a:r>
              <a:rPr lang="ru-RU" sz="1400">
                <a:solidFill>
                  <a:srgbClr val="000000"/>
                </a:solidFill>
              </a:rPr>
              <a:t>ТОРГОВЛИ, ТРЕТИЙ ПО ВЕЛИЧИНЕ</a:t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1400">
                <a:solidFill>
                  <a:srgbClr val="000000"/>
                </a:solidFill>
              </a:rPr>
              <a:t>ГОРОД КАНАДЫ</a:t>
            </a:r>
          </a:p>
        </p:txBody>
      </p:sp>
      <p:pic>
        <p:nvPicPr>
          <p:cNvPr id="82950" name="Picture 9" descr="Буфер обмена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3887787" cy="4021138"/>
          </a:xfrm>
        </p:spPr>
      </p:pic>
      <p:pic>
        <p:nvPicPr>
          <p:cNvPr id="82951" name="Picture 11" descr="Буфер обмена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341438"/>
            <a:ext cx="3908425" cy="41021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9"/>
          <p:cNvSpPr>
            <a:spLocks noChangeArrowheads="1"/>
          </p:cNvSpPr>
          <p:nvPr/>
        </p:nvSpPr>
        <p:spPr bwMode="auto">
          <a:xfrm>
            <a:off x="4211638" y="1412875"/>
            <a:ext cx="4537075" cy="4824413"/>
          </a:xfrm>
          <a:prstGeom prst="octagon">
            <a:avLst>
              <a:gd name="adj" fmla="val 2928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smtClean="0"/>
              <a:t>МУЗЕИ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916113"/>
            <a:ext cx="4344987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effectLst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solidFill>
                  <a:srgbClr val="003300"/>
                </a:solidFill>
                <a:effectLst/>
              </a:rPr>
              <a:t>      В Канаде множество музеев. В Оттаве – Национальная галерея, Канадский музей природы, Музей науки и техники; В Торонто – Королевский музей с коллекцией китайского искусства, телебашня Си Эн (553 м); в Налаймо – Этнографический музей, парк петроглифов (наскальных рисунков); в Квебеке – Музей провинции Квебек, Музей университета Лаваля, монастырь урсулинок 17 века, соборы и церкви 17 века; В Монреале – замок Шато-де-Рамзе начала 18 века; в Ванкувере – Морской музей; в Эдмонтоне – Музей деревянного зодчества.</a:t>
            </a:r>
          </a:p>
        </p:txBody>
      </p:sp>
      <p:sp>
        <p:nvSpPr>
          <p:cNvPr id="83973" name="WordArt 4"/>
          <p:cNvSpPr>
            <a:spLocks noChangeArrowheads="1" noChangeShapeType="1" noTextEdit="1"/>
          </p:cNvSpPr>
          <p:nvPr/>
        </p:nvSpPr>
        <p:spPr bwMode="auto">
          <a:xfrm>
            <a:off x="1979613" y="188913"/>
            <a:ext cx="5124450" cy="7191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ДОСТОПРИМЕЧАТЕЛЬНОСТИ</a:t>
            </a:r>
          </a:p>
        </p:txBody>
      </p:sp>
      <p:pic>
        <p:nvPicPr>
          <p:cNvPr id="83974" name="Picture 11" descr="Буфер обмена2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52500"/>
            <a:ext cx="3540125" cy="59055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2398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            </a:t>
            </a:r>
            <a:r>
              <a:rPr lang="ru-RU" sz="1800" smtClean="0"/>
              <a:t>ПАРКИ И ЗАПОВЕДНИКИ</a:t>
            </a:r>
            <a:endParaRPr lang="ru-RU" sz="4000" smtClean="0"/>
          </a:p>
        </p:txBody>
      </p:sp>
      <p:sp>
        <p:nvSpPr>
          <p:cNvPr id="86024" name="Rectangle 8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1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     Исключительная по своей красоте природа привлекает в Канаду огромное количество туристов со всего мира. Здесь множество национальных парков и заповедников: Элк-Айленд (Лосиный остров). Вуд- Буффало с самым большим стадом бизонов, Джаспер с ледниками, озёрами, горячими источниками, горный курорт Банфф –старейший национальный парк Канады. На границе с США находится Ниагарский водопад высотой 51 м. один из красивейших в мире.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1909763" y="188913"/>
            <a:ext cx="5324475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ДОСТОПРИМЕЧАТЕЛЬНОСТИ</a:t>
            </a:r>
          </a:p>
        </p:txBody>
      </p:sp>
      <p:sp>
        <p:nvSpPr>
          <p:cNvPr id="84997" name="Rectangle 9"/>
          <p:cNvSpPr>
            <a:spLocks noChangeArrowheads="1"/>
          </p:cNvSpPr>
          <p:nvPr/>
        </p:nvSpPr>
        <p:spPr bwMode="auto">
          <a:xfrm>
            <a:off x="971550" y="3644900"/>
            <a:ext cx="33845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3300"/>
                </a:solidFill>
              </a:rPr>
              <a:t>БАНФФ – ГОРНЫЙ КУРОРТ</a:t>
            </a:r>
          </a:p>
        </p:txBody>
      </p:sp>
      <p:sp>
        <p:nvSpPr>
          <p:cNvPr id="84998" name="Rectangle 10"/>
          <p:cNvSpPr>
            <a:spLocks noChangeArrowheads="1"/>
          </p:cNvSpPr>
          <p:nvPr/>
        </p:nvSpPr>
        <p:spPr bwMode="auto">
          <a:xfrm>
            <a:off x="900113" y="6308725"/>
            <a:ext cx="360045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003300"/>
                </a:solidFill>
              </a:rPr>
              <a:t>Ниагарский водопад</a:t>
            </a:r>
          </a:p>
        </p:txBody>
      </p:sp>
      <p:pic>
        <p:nvPicPr>
          <p:cNvPr id="84999" name="Picture 13" descr="Буфер обмена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4192588"/>
            <a:ext cx="3927475" cy="1785937"/>
          </a:xfrm>
        </p:spPr>
      </p:pic>
      <p:pic>
        <p:nvPicPr>
          <p:cNvPr id="85000" name="Picture 15" descr="Буфер обмена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412875"/>
            <a:ext cx="3927475" cy="1905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8313" y="981075"/>
            <a:ext cx="8385175" cy="48958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/>
                </a:solidFill>
              </a:rPr>
              <a:t>ДОБРО ПОЖАЛОВАТЬ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 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   В КАНАДУ – СТРАНУ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      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       ЛЕСОВ И ОЗЁР !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95288" y="1341438"/>
            <a:ext cx="8424862" cy="525621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6297613" cy="9794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306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ПОЛИТИЧЕКОЕ УСТРОЙСТВО</a:t>
            </a:r>
          </a:p>
        </p:txBody>
      </p:sp>
      <p:sp>
        <p:nvSpPr>
          <p:cNvPr id="12083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412875"/>
            <a:ext cx="4249738" cy="4840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>
                <a:solidFill>
                  <a:srgbClr val="003300"/>
                </a:solidFill>
                <a:effectLst/>
              </a:rPr>
              <a:t>     Канада – федеративное государство в составе Британского Содружества. Канада является членом ООН, НАТО. Глава государства – британский монарх, представленный генерал-губернатором. Реальная исполнительная власть находится в руках правительства во главе с премьер-министром. Законодательная власть: двухпалатный парламент, состоящий из Сената (верхней палаты) и Палаты  общин (нижней палаты). Административно-терротиториальное деление: 10 провинций и 3 территории. Столица страны – Оттава (1000 тыс. человек. Наиболее влиятельные политические партии: Либеральная, Новая демократическая, Прогрессивно – консервативная</a:t>
            </a:r>
            <a:r>
              <a:rPr lang="ru-RU" sz="1600" smtClean="0">
                <a:solidFill>
                  <a:srgbClr val="003300"/>
                </a:solidFill>
              </a:rPr>
              <a:t> .</a:t>
            </a:r>
          </a:p>
        </p:txBody>
      </p:sp>
      <p:sp>
        <p:nvSpPr>
          <p:cNvPr id="120838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4643438" y="5516563"/>
            <a:ext cx="3744912" cy="10080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Здание канадского парламента в столице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Канады Оттаве.</a:t>
            </a:r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2">
            <a:lum contrast="72000"/>
          </a:blip>
          <a:srcRect t="6522"/>
          <a:stretch>
            <a:fillRect/>
          </a:stretch>
        </p:blipFill>
        <p:spPr bwMode="auto">
          <a:xfrm>
            <a:off x="250825" y="188913"/>
            <a:ext cx="21145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Буфер обмена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700213"/>
            <a:ext cx="3600450" cy="3311525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dirty="0" smtClean="0">
                <a:solidFill>
                  <a:srgbClr val="CC0066"/>
                </a:solidFill>
              </a:rPr>
              <a:t>Экономико-географическое </a:t>
            </a:r>
            <a:br>
              <a:rPr lang="ru-RU" sz="4000" b="0" dirty="0" smtClean="0">
                <a:solidFill>
                  <a:srgbClr val="CC0066"/>
                </a:solidFill>
              </a:rPr>
            </a:br>
            <a:r>
              <a:rPr lang="ru-RU" sz="4000" b="0" dirty="0" smtClean="0">
                <a:solidFill>
                  <a:srgbClr val="CC0066"/>
                </a:solidFill>
              </a:rPr>
              <a:t>положение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600200"/>
            <a:ext cx="446405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Канада занимает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   2 место по площади территории, после России</a:t>
            </a:r>
          </a:p>
          <a:p>
            <a:pPr eaLnBrk="1" hangingPunct="1">
              <a:defRPr/>
            </a:pPr>
            <a:r>
              <a:rPr lang="ru-RU" sz="2400" b="1" smtClean="0"/>
              <a:t>Омывается водами Северного Ледовитого, Тихого и Атлантического океанов</a:t>
            </a:r>
          </a:p>
          <a:p>
            <a:pPr eaLnBrk="1" hangingPunct="1">
              <a:defRPr/>
            </a:pPr>
            <a:r>
              <a:rPr lang="ru-RU" sz="2400" b="1" smtClean="0"/>
              <a:t>На юге и западе граничит с Соединёнными Штатами Америки</a:t>
            </a:r>
          </a:p>
          <a:p>
            <a:pPr eaLnBrk="1" hangingPunct="1">
              <a:defRPr/>
            </a:pPr>
            <a:endParaRPr lang="ru-RU" sz="2400" b="1" smtClean="0"/>
          </a:p>
        </p:txBody>
      </p:sp>
      <p:pic>
        <p:nvPicPr>
          <p:cNvPr id="39940" name="Picture 4" descr="карта да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92713" y="2465388"/>
            <a:ext cx="3648075" cy="2498725"/>
          </a:xfrm>
          <a:noFill/>
          <a:ln w="28575" cap="flat" algn="ctr">
            <a:solidFill>
              <a:srgbClr val="3366FF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 smtClean="0">
                <a:solidFill>
                  <a:srgbClr val="CC0066"/>
                </a:solidFill>
              </a:rPr>
              <a:t>Природные условия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5335588" cy="2627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Климат:  расположена в арктическом, субарктическом и умеренном климатическом поясе.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На климат Канады большое влияние оказывает Арктика.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/>
              <a:t>Рельеф:  запад- горы Кордильеры, центр- равнины, восток- плоскогорье</a:t>
            </a:r>
            <a:r>
              <a:rPr lang="ru-RU" sz="2000" b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smtClean="0">
              <a:solidFill>
                <a:schemeClr val="accent2"/>
              </a:solidFill>
            </a:endParaRPr>
          </a:p>
        </p:txBody>
      </p:sp>
      <p:pic>
        <p:nvPicPr>
          <p:cNvPr id="40964" name="Picture 4" descr="2ПРИРОДА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4508500"/>
            <a:ext cx="2592388" cy="2116138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40965" name="Picture 5" descr="Нац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4365625"/>
            <a:ext cx="3097213" cy="2322513"/>
          </a:xfrm>
          <a:noFill/>
          <a:ln w="28575" cap="flat" algn="ctr">
            <a:solidFill>
              <a:srgbClr val="3366FF"/>
            </a:solidFill>
          </a:ln>
        </p:spPr>
      </p:pic>
      <p:pic>
        <p:nvPicPr>
          <p:cNvPr id="40966" name="Picture 6" descr="Ск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196975"/>
            <a:ext cx="2400300" cy="2843213"/>
          </a:xfrm>
          <a:prstGeom prst="rect">
            <a:avLst/>
          </a:prstGeom>
          <a:noFill/>
          <a:ln w="28575" algn="ctr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or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349500"/>
            <a:ext cx="446405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3059113" y="0"/>
            <a:ext cx="2881312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Рельеф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79388" y="5561013"/>
            <a:ext cx="4824412" cy="1296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По рельефу Канаду можно разделить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на две части – восточную равнинную </a:t>
            </a:r>
          </a:p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и западную горную.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187450" y="4797425"/>
            <a:ext cx="2016125" cy="5762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Кордильеры</a:t>
            </a:r>
          </a:p>
        </p:txBody>
      </p:sp>
      <p:pic>
        <p:nvPicPr>
          <p:cNvPr id="41990" name="Picture 7" descr="c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46085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5724525" y="6281738"/>
            <a:ext cx="2376488" cy="5762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Великие равнины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7654" grpId="0" animBg="1"/>
      <p:bldP spid="2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1986</TotalTime>
  <Words>2051</Words>
  <Application>Microsoft Office PowerPoint</Application>
  <PresentationFormat>Экран (4:3)</PresentationFormat>
  <Paragraphs>279</Paragraphs>
  <Slides>53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90" baseType="lpstr">
      <vt:lpstr>Arial</vt:lpstr>
      <vt:lpstr>Arial Black</vt:lpstr>
      <vt:lpstr>Wingdings</vt:lpstr>
      <vt:lpstr>Times New Roman</vt:lpstr>
      <vt:lpstr>Bauhaus 93</vt:lpstr>
      <vt:lpstr>Трава</vt:lpstr>
      <vt:lpstr>Клен</vt:lpstr>
      <vt:lpstr>1_Трава</vt:lpstr>
      <vt:lpstr>2_Трава</vt:lpstr>
      <vt:lpstr>3_Трава</vt:lpstr>
      <vt:lpstr>4_Трава</vt:lpstr>
      <vt:lpstr>5_Трава</vt:lpstr>
      <vt:lpstr>6_Трава</vt:lpstr>
      <vt:lpstr>7_Трава</vt:lpstr>
      <vt:lpstr>8_Трава</vt:lpstr>
      <vt:lpstr>9_Трава</vt:lpstr>
      <vt:lpstr>10_Трава</vt:lpstr>
      <vt:lpstr>11_Трава</vt:lpstr>
      <vt:lpstr>12_Трава</vt:lpstr>
      <vt:lpstr>13_Трава</vt:lpstr>
      <vt:lpstr>14_Трава</vt:lpstr>
      <vt:lpstr>15_Трава</vt:lpstr>
      <vt:lpstr>1_Клен</vt:lpstr>
      <vt:lpstr>2_Клен</vt:lpstr>
      <vt:lpstr>3_Клен</vt:lpstr>
      <vt:lpstr>4_Клен</vt:lpstr>
      <vt:lpstr>5_Клен</vt:lpstr>
      <vt:lpstr>6_Клен</vt:lpstr>
      <vt:lpstr>7_Клен</vt:lpstr>
      <vt:lpstr>8_Клен</vt:lpstr>
      <vt:lpstr>9_Клен</vt:lpstr>
      <vt:lpstr>10_Клен</vt:lpstr>
      <vt:lpstr>11_Клен</vt:lpstr>
      <vt:lpstr>12_Клен</vt:lpstr>
      <vt:lpstr>13_Клен</vt:lpstr>
      <vt:lpstr>14_Клен</vt:lpstr>
      <vt:lpstr>Диаграмма Microsoft Graph</vt:lpstr>
      <vt:lpstr>Слайд 1</vt:lpstr>
      <vt:lpstr>           </vt:lpstr>
      <vt:lpstr>Слайд 3</vt:lpstr>
      <vt:lpstr>       </vt:lpstr>
      <vt:lpstr>Визитная карточка</vt:lpstr>
      <vt:lpstr>Слайд 6</vt:lpstr>
      <vt:lpstr>Экономико-географическое  положение</vt:lpstr>
      <vt:lpstr>Природные условия</vt:lpstr>
      <vt:lpstr>Слайд 9</vt:lpstr>
      <vt:lpstr>Слайд 10</vt:lpstr>
      <vt:lpstr>Слайд 11</vt:lpstr>
      <vt:lpstr>Природные ресурсы</vt:lpstr>
      <vt:lpstr>Водные ресурсы</vt:lpstr>
      <vt:lpstr>Слайд 14</vt:lpstr>
      <vt:lpstr>Слайд 15</vt:lpstr>
      <vt:lpstr>Слайд 16</vt:lpstr>
      <vt:lpstr>Слайд 17</vt:lpstr>
      <vt:lpstr>Лесные ресурсы</vt:lpstr>
      <vt:lpstr>Слайд 19</vt:lpstr>
      <vt:lpstr>Слайд 20</vt:lpstr>
      <vt:lpstr>Слайд 21</vt:lpstr>
      <vt:lpstr>Слайд 22</vt:lpstr>
      <vt:lpstr>Животный мир</vt:lpstr>
      <vt:lpstr>Охрана природы</vt:lpstr>
      <vt:lpstr>Слайд 25</vt:lpstr>
      <vt:lpstr>Население</vt:lpstr>
      <vt:lpstr>               </vt:lpstr>
      <vt:lpstr>Слайд 28</vt:lpstr>
      <vt:lpstr>Слайд 29</vt:lpstr>
      <vt:lpstr>               РЕЛИГИЯ</vt:lpstr>
      <vt:lpstr>Слайд 31</vt:lpstr>
      <vt:lpstr>Слайд 32</vt:lpstr>
      <vt:lpstr>Слайд 33</vt:lpstr>
      <vt:lpstr>Слайд 34</vt:lpstr>
      <vt:lpstr>Увлечения канадцев</vt:lpstr>
      <vt:lpstr>Экономика Канады</vt:lpstr>
      <vt:lpstr>Структура ВВП </vt:lpstr>
      <vt:lpstr>Слайд 38</vt:lpstr>
      <vt:lpstr>Промышленность</vt:lpstr>
      <vt:lpstr>Слайд 40</vt:lpstr>
      <vt:lpstr>Слайд 41</vt:lpstr>
      <vt:lpstr>Транспорт</vt:lpstr>
      <vt:lpstr>Пищевая промышленность</vt:lpstr>
      <vt:lpstr>Слайд 44</vt:lpstr>
      <vt:lpstr>Сельское хозяйство</vt:lpstr>
      <vt:lpstr>  СЕЛЬСКОЕ                 ХОЗЯЙСТВО</vt:lpstr>
      <vt:lpstr>Слайд 47</vt:lpstr>
      <vt:lpstr>Внешнеэкономические связи</vt:lpstr>
      <vt:lpstr>Слайд 49</vt:lpstr>
      <vt:lpstr>   ГОРОДА</vt:lpstr>
      <vt:lpstr> МУЗЕИ</vt:lpstr>
      <vt:lpstr>              ПАРКИ И ЗАПОВЕДНИКИ</vt:lpstr>
      <vt:lpstr>   ДОБРО ПОЖАЛОВАТЬ         В КАНАДУ – СТРАНУ                   ЛЕСОВ И ОЗЁР 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Николай</cp:lastModifiedBy>
  <cp:revision>42</cp:revision>
  <dcterms:created xsi:type="dcterms:W3CDTF">2007-04-17T14:20:39Z</dcterms:created>
  <dcterms:modified xsi:type="dcterms:W3CDTF">2013-09-18T11:06:47Z</dcterms:modified>
</cp:coreProperties>
</file>