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8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12800" dirty="0" err="1" smtClean="0"/>
              <a:t>Брейн-ринг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sz="4800" dirty="0" smtClean="0"/>
              <a:t>Путешествие в мир ЕГЭ»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3.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329642" cy="5572164"/>
          </a:xfrm>
        </p:spPr>
        <p:txBody>
          <a:bodyPr/>
          <a:lstStyle/>
          <a:p>
            <a:r>
              <a:rPr lang="ru-RU" dirty="0" smtClean="0"/>
              <a:t>.  Установите соответствие между функцией железы внутренней секреции и ее видом ФУНКЦИЯ А) контроль деятельности желез внутренней секреции Б) регуляция обмена солей и углеводов В) секреция гормона роста Г) секреция адреналина Д) секреция норадреналина Е) секреция половых гормонов </a:t>
            </a:r>
            <a:endParaRPr lang="ru-RU" dirty="0" smtClean="0"/>
          </a:p>
          <a:p>
            <a:r>
              <a:rPr lang="ru-RU" dirty="0" smtClean="0"/>
              <a:t>  </a:t>
            </a:r>
            <a:r>
              <a:rPr lang="ru-RU" dirty="0" smtClean="0"/>
              <a:t>ВИДЫ ЖЕЛЕЗ 1) гипофиз 2) надпочечники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4.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186766" cy="5643602"/>
          </a:xfrm>
        </p:spPr>
        <p:txBody>
          <a:bodyPr/>
          <a:lstStyle/>
          <a:p>
            <a:r>
              <a:rPr lang="ru-RU" dirty="0" smtClean="0"/>
              <a:t>Установите соответствие между растением и способом распространения его семян РАСТЕНИЯ А) клен Б) вишня В) тополь Г) одуванчик Д) рябина Е) репейник </a:t>
            </a:r>
            <a:endParaRPr lang="ru-RU" dirty="0" smtClean="0"/>
          </a:p>
          <a:p>
            <a:r>
              <a:rPr lang="ru-RU" dirty="0" smtClean="0"/>
              <a:t>СПОСОБЫ </a:t>
            </a:r>
            <a:r>
              <a:rPr lang="ru-RU" dirty="0" smtClean="0"/>
              <a:t>РАСПРОТРАНЕНИЯ</a:t>
            </a:r>
          </a:p>
          <a:p>
            <a:r>
              <a:rPr lang="ru-RU" dirty="0" smtClean="0"/>
              <a:t> 1) ветер 2) животные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5.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7150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Установите соответствие </a:t>
            </a:r>
            <a:r>
              <a:rPr lang="ru-RU" dirty="0" smtClean="0"/>
              <a:t>между </a:t>
            </a:r>
            <a:r>
              <a:rPr lang="ru-RU" dirty="0" smtClean="0"/>
              <a:t>органом</a:t>
            </a:r>
            <a:r>
              <a:rPr lang="ru-RU" dirty="0" smtClean="0"/>
              <a:t>, </a:t>
            </a:r>
            <a:r>
              <a:rPr lang="ru-RU" dirty="0" smtClean="0"/>
              <a:t>тканью позвоночного животного </a:t>
            </a:r>
            <a:r>
              <a:rPr lang="ru-RU" dirty="0" smtClean="0"/>
              <a:t>и </a:t>
            </a:r>
            <a:r>
              <a:rPr lang="ru-RU" dirty="0" smtClean="0"/>
              <a:t>зародышевым листком</a:t>
            </a:r>
            <a:r>
              <a:rPr lang="ru-RU" dirty="0" smtClean="0"/>
              <a:t>, из </a:t>
            </a:r>
            <a:r>
              <a:rPr lang="ru-RU" dirty="0" smtClean="0"/>
              <a:t>которого </a:t>
            </a:r>
            <a:r>
              <a:rPr lang="ru-RU" dirty="0" smtClean="0"/>
              <a:t>они </a:t>
            </a:r>
            <a:r>
              <a:rPr lang="ru-RU" dirty="0" smtClean="0"/>
              <a:t>образуются.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ЗАРОДЫШЕВЫЙ ЛИСТОК            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/>
              <a:t>A) </a:t>
            </a:r>
            <a:r>
              <a:rPr lang="ru-RU" dirty="0" smtClean="0"/>
              <a:t>кишечник</a:t>
            </a:r>
            <a:endParaRPr lang="ru-RU" dirty="0" smtClean="0"/>
          </a:p>
          <a:p>
            <a:r>
              <a:rPr lang="ru-RU" dirty="0" smtClean="0"/>
              <a:t>Б) кровь</a:t>
            </a:r>
          </a:p>
          <a:p>
            <a:r>
              <a:rPr lang="ru-RU" dirty="0" smtClean="0"/>
              <a:t>B) почки</a:t>
            </a:r>
          </a:p>
          <a:p>
            <a:r>
              <a:rPr lang="ru-RU" dirty="0" smtClean="0"/>
              <a:t>Г) лёгкие</a:t>
            </a:r>
          </a:p>
          <a:p>
            <a:r>
              <a:rPr lang="ru-RU" dirty="0" smtClean="0"/>
              <a:t>Д) </a:t>
            </a:r>
            <a:r>
              <a:rPr lang="ru-RU" dirty="0" smtClean="0"/>
              <a:t>хрящевая </a:t>
            </a:r>
            <a:r>
              <a:rPr lang="ru-RU" dirty="0" smtClean="0"/>
              <a:t>ткань</a:t>
            </a:r>
          </a:p>
          <a:p>
            <a:r>
              <a:rPr lang="ru-RU" dirty="0" smtClean="0"/>
              <a:t>Е) </a:t>
            </a:r>
            <a:r>
              <a:rPr lang="ru-RU" dirty="0" smtClean="0"/>
              <a:t>сердечная </a:t>
            </a:r>
            <a:r>
              <a:rPr lang="ru-RU" dirty="0" smtClean="0"/>
              <a:t>мышца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1) </a:t>
            </a:r>
            <a:r>
              <a:rPr lang="ru-RU" dirty="0" smtClean="0"/>
              <a:t>энтодерма</a:t>
            </a:r>
            <a:endParaRPr lang="ru-RU" dirty="0" smtClean="0"/>
          </a:p>
          <a:p>
            <a:r>
              <a:rPr lang="ru-RU" dirty="0" smtClean="0"/>
              <a:t>2) </a:t>
            </a:r>
            <a:r>
              <a:rPr lang="ru-RU" dirty="0" smtClean="0"/>
              <a:t>мезодерма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6.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64360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Выберите </a:t>
            </a:r>
            <a:r>
              <a:rPr lang="ru-RU" dirty="0" smtClean="0"/>
              <a:t>ТРИ </a:t>
            </a:r>
            <a:r>
              <a:rPr lang="ru-RU" dirty="0" smtClean="0"/>
              <a:t>идиоадаптации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1) </a:t>
            </a:r>
            <a:r>
              <a:rPr lang="ru-RU" dirty="0" smtClean="0"/>
              <a:t>легкие</a:t>
            </a:r>
            <a:r>
              <a:rPr lang="ru-RU" dirty="0" smtClean="0"/>
              <a:t>, </a:t>
            </a:r>
            <a:r>
              <a:rPr lang="ru-RU" dirty="0" smtClean="0"/>
              <a:t>состоящие </a:t>
            </a:r>
            <a:r>
              <a:rPr lang="ru-RU" dirty="0" smtClean="0"/>
              <a:t>из </a:t>
            </a:r>
            <a:r>
              <a:rPr lang="ru-RU" dirty="0" smtClean="0"/>
              <a:t>альвеол</a:t>
            </a:r>
            <a:r>
              <a:rPr lang="ru-RU" dirty="0" smtClean="0"/>
              <a:t>, у </a:t>
            </a:r>
            <a:r>
              <a:rPr lang="ru-RU" dirty="0" smtClean="0"/>
              <a:t>млекопитающих</a:t>
            </a:r>
            <a:endParaRPr lang="ru-RU" dirty="0" smtClean="0"/>
          </a:p>
          <a:p>
            <a:r>
              <a:rPr lang="ru-RU" dirty="0" smtClean="0"/>
              <a:t>2) </a:t>
            </a:r>
            <a:r>
              <a:rPr lang="ru-RU" dirty="0" smtClean="0"/>
              <a:t>отсутствие густого шерстного покрова </a:t>
            </a:r>
            <a:r>
              <a:rPr lang="ru-RU" dirty="0" smtClean="0"/>
              <a:t>у слона</a:t>
            </a:r>
          </a:p>
          <a:p>
            <a:r>
              <a:rPr lang="ru-RU" dirty="0" smtClean="0"/>
              <a:t>3) </a:t>
            </a:r>
            <a:r>
              <a:rPr lang="ru-RU" dirty="0" smtClean="0"/>
              <a:t>развитие пищеварительной системы </a:t>
            </a:r>
            <a:r>
              <a:rPr lang="ru-RU" dirty="0" smtClean="0"/>
              <a:t>у </a:t>
            </a:r>
            <a:r>
              <a:rPr lang="ru-RU" dirty="0" smtClean="0"/>
              <a:t>плоских червей</a:t>
            </a:r>
            <a:endParaRPr lang="ru-RU" dirty="0" smtClean="0"/>
          </a:p>
          <a:p>
            <a:r>
              <a:rPr lang="ru-RU" dirty="0" smtClean="0"/>
              <a:t>4) </a:t>
            </a:r>
            <a:r>
              <a:rPr lang="ru-RU" dirty="0" smtClean="0"/>
              <a:t>развитие кровеносной системы </a:t>
            </a:r>
            <a:r>
              <a:rPr lang="ru-RU" dirty="0" smtClean="0"/>
              <a:t>у </a:t>
            </a:r>
            <a:r>
              <a:rPr lang="ru-RU" dirty="0" smtClean="0"/>
              <a:t>кольчатых червей</a:t>
            </a:r>
            <a:endParaRPr lang="ru-RU" dirty="0" smtClean="0"/>
          </a:p>
          <a:p>
            <a:r>
              <a:rPr lang="ru-RU" dirty="0" smtClean="0"/>
              <a:t>5) </a:t>
            </a:r>
            <a:r>
              <a:rPr lang="ru-RU" dirty="0" smtClean="0"/>
              <a:t>наличие длинных тычиночных </a:t>
            </a:r>
            <a:r>
              <a:rPr lang="ru-RU" dirty="0" smtClean="0"/>
              <a:t>нитей у </a:t>
            </a:r>
            <a:r>
              <a:rPr lang="ru-RU" dirty="0" smtClean="0"/>
              <a:t>злаков</a:t>
            </a:r>
            <a:endParaRPr lang="ru-RU" dirty="0" smtClean="0"/>
          </a:p>
          <a:p>
            <a:r>
              <a:rPr lang="ru-RU" dirty="0" smtClean="0"/>
              <a:t>6) </a:t>
            </a:r>
            <a:r>
              <a:rPr lang="ru-RU" dirty="0" smtClean="0"/>
              <a:t>развитие колюще-сущего ротового аппарата </a:t>
            </a:r>
            <a:r>
              <a:rPr lang="ru-RU" dirty="0" smtClean="0"/>
              <a:t>у </a:t>
            </a:r>
            <a:r>
              <a:rPr lang="ru-RU" dirty="0" smtClean="0"/>
              <a:t>комаров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108266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7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472518" cy="5715040"/>
          </a:xfrm>
        </p:spPr>
        <p:txBody>
          <a:bodyPr/>
          <a:lstStyle/>
          <a:p>
            <a:r>
              <a:rPr lang="ru-RU" dirty="0" smtClean="0"/>
              <a:t>Установите соответствие между ароморфозом хордовых и эрой, в которой он появился. </a:t>
            </a:r>
          </a:p>
          <a:p>
            <a:r>
              <a:rPr lang="ru-RU" dirty="0" smtClean="0"/>
              <a:t>АРОМОРФОЗ   </a:t>
            </a:r>
            <a:r>
              <a:rPr lang="ru-RU" dirty="0" smtClean="0"/>
              <a:t>А) четырёхкамерное сердце у птиц Б) костные челюсти у панцирных рыб В) лёгочное дыхание у двоякодышащих рыб Г) пятипалая конечность у стегоцефалов Д) матка и плацента у млекопитающих Е) яйцо, покрытое плотной оболочкой, у пресмыкающихся </a:t>
            </a:r>
            <a:endParaRPr lang="ru-RU" dirty="0" smtClean="0"/>
          </a:p>
          <a:p>
            <a:r>
              <a:rPr lang="ru-RU" dirty="0" smtClean="0"/>
              <a:t> 1</a:t>
            </a:r>
            <a:r>
              <a:rPr lang="ru-RU" dirty="0" smtClean="0"/>
              <a:t>) палеозой 2) </a:t>
            </a:r>
            <a:r>
              <a:rPr lang="ru-RU" dirty="0" smtClean="0"/>
              <a:t>мезозой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8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115328" cy="550072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Установите соответствие между приспособленностью организмов и эволюционным процессом, в результате которого она сформировалась. ПРИСПОСОБЛЕННОСТЬ  </a:t>
            </a:r>
            <a:r>
              <a:rPr lang="ru-RU" dirty="0" smtClean="0"/>
              <a:t>А</a:t>
            </a:r>
            <a:r>
              <a:rPr lang="ru-RU" dirty="0" smtClean="0"/>
              <a:t>) ласты кита и роющие конечности крота Б) крылья птицы и крылья бабочки В) обтекаемая форма тела дельфина и акулы Г) разные формы клюва у вьюрков Д) крылья летучей мыши и крылья </a:t>
            </a:r>
            <a:r>
              <a:rPr lang="ru-RU" dirty="0" smtClean="0"/>
              <a:t>совы</a:t>
            </a:r>
          </a:p>
          <a:p>
            <a:r>
              <a:rPr lang="ru-RU" dirty="0" smtClean="0"/>
              <a:t> </a:t>
            </a:r>
            <a:r>
              <a:rPr lang="ru-RU" dirty="0" smtClean="0"/>
              <a:t>1) дивергенция 2) конвергенция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9.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58204" cy="6000768"/>
          </a:xfrm>
        </p:spPr>
        <p:txBody>
          <a:bodyPr>
            <a:normAutofit/>
          </a:bodyPr>
          <a:lstStyle/>
          <a:p>
            <a:r>
              <a:rPr lang="ru-RU" dirty="0" smtClean="0"/>
              <a:t>10. Установите последовательность процессов, происходящих в ходе мейоза.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 smtClean="0"/>
              <a:t>) расположение пар гомологичных хромосом в экваториальной плоскости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) конъюгация, кроссинговер гомологичных хромосом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 smtClean="0"/>
              <a:t>) расхождение сестринских хромосом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 smtClean="0"/>
              <a:t>) образование четырёх гаплоидных </a:t>
            </a:r>
            <a:r>
              <a:rPr lang="ru-RU" dirty="0" smtClean="0"/>
              <a:t>ядер</a:t>
            </a:r>
          </a:p>
          <a:p>
            <a:r>
              <a:rPr lang="ru-RU" dirty="0" smtClean="0"/>
              <a:t> </a:t>
            </a:r>
            <a:r>
              <a:rPr lang="ru-RU" dirty="0" smtClean="0"/>
              <a:t>5) расхождение гомологичных </a:t>
            </a:r>
            <a:r>
              <a:rPr lang="ru-RU" dirty="0" smtClean="0"/>
              <a:t>хромосом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Остановка в части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</a:t>
            </a:r>
            <a:r>
              <a:rPr lang="ru-RU" sz="8800" dirty="0" smtClean="0"/>
              <a:t>С</a:t>
            </a:r>
            <a:endParaRPr lang="ru-RU" sz="8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572164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Учёные </a:t>
            </a:r>
            <a:r>
              <a:rPr lang="ru-RU" sz="4400" dirty="0" smtClean="0"/>
              <a:t>установили</a:t>
            </a:r>
            <a:r>
              <a:rPr lang="ru-RU" sz="4400" dirty="0" smtClean="0"/>
              <a:t>, что </a:t>
            </a:r>
            <a:r>
              <a:rPr lang="ru-RU" sz="4400" dirty="0" smtClean="0"/>
              <a:t>хвойные деревья </a:t>
            </a:r>
            <a:r>
              <a:rPr lang="ru-RU" sz="4400" dirty="0" smtClean="0"/>
              <a:t>(ель, сосна) менее </a:t>
            </a:r>
            <a:r>
              <a:rPr lang="ru-RU" sz="4400" dirty="0" smtClean="0"/>
              <a:t>устойчивы </a:t>
            </a:r>
            <a:r>
              <a:rPr lang="ru-RU" sz="4400" dirty="0" smtClean="0"/>
              <a:t>к </a:t>
            </a:r>
            <a:r>
              <a:rPr lang="ru-RU" sz="4400" dirty="0" smtClean="0"/>
              <a:t>загрязнению воздуха промышленными газами</a:t>
            </a:r>
            <a:r>
              <a:rPr lang="ru-RU" sz="4400" dirty="0" smtClean="0"/>
              <a:t>, чем </a:t>
            </a:r>
            <a:r>
              <a:rPr lang="ru-RU" sz="4400" dirty="0" smtClean="0"/>
              <a:t>лиственные деревья</a:t>
            </a:r>
            <a:r>
              <a:rPr lang="ru-RU" sz="4400" dirty="0" smtClean="0"/>
              <a:t>. </a:t>
            </a:r>
            <a:r>
              <a:rPr lang="ru-RU" sz="4400" dirty="0" smtClean="0"/>
              <a:t>Объясните</a:t>
            </a:r>
            <a:r>
              <a:rPr lang="ru-RU" sz="4400" dirty="0" smtClean="0"/>
              <a:t>, в чём </a:t>
            </a:r>
            <a:r>
              <a:rPr lang="ru-RU" sz="4400" dirty="0" smtClean="0"/>
              <a:t>причина </a:t>
            </a:r>
            <a:r>
              <a:rPr lang="ru-RU" sz="4400" dirty="0" smtClean="0"/>
              <a:t>этого </a:t>
            </a:r>
            <a:r>
              <a:rPr lang="ru-RU" sz="4400" dirty="0" smtClean="0"/>
              <a:t>явления.</a:t>
            </a:r>
            <a:r>
              <a:rPr lang="ru-RU" sz="4400" dirty="0" smtClean="0"/>
              <a:t> </a:t>
            </a:r>
          </a:p>
          <a:p>
            <a:endParaRPr lang="ru-RU" sz="4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2.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800" dirty="0" smtClean="0"/>
              <a:t>Замораживание </a:t>
            </a:r>
            <a:r>
              <a:rPr lang="ru-RU" sz="4800" dirty="0" smtClean="0"/>
              <a:t>ферментов, в отличие от действия высоких температур, не приводит к потере активности ферментов в нормальных условиях. Чем это объясняется? 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мероприятия: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643050"/>
            <a:ext cx="8229600" cy="4525963"/>
          </a:xfrm>
        </p:spPr>
        <p:txBody>
          <a:bodyPr/>
          <a:lstStyle/>
          <a:p>
            <a:r>
              <a:rPr lang="ru-RU" dirty="0" smtClean="0"/>
              <a:t>-расширить круг знакомств между учащимися разных школ;</a:t>
            </a:r>
          </a:p>
          <a:p>
            <a:r>
              <a:rPr lang="ru-RU" dirty="0" smtClean="0"/>
              <a:t>-улучшить качество сдачи ЕГЭ по биологии;</a:t>
            </a:r>
          </a:p>
          <a:p>
            <a:r>
              <a:rPr lang="ru-RU" dirty="0" smtClean="0"/>
              <a:t>-развитие творчества </a:t>
            </a:r>
            <a:r>
              <a:rPr lang="ru-RU" dirty="0" err="1" smtClean="0"/>
              <a:t>детей,внимания,логики,мышления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-развить умение использовать ранее полученные знания в новой ситуации.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401080" cy="6858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Найдите три ошибки в приведённом тексте. Укажите номера предложений, в которых сделаны ошибки, исправьте их. 1. Водоросли – это группа низших растений, обитающих в водной среде. 2. У них отсутствуют органы, но имеются ткани: покровная, фотосинтезирующая и образовательная. 3. В одноклеточных водорослях осуществляется как фотосинтез, так и хемосинтез. 4. В цикле развития водорослей происходит чередование полового и бесполого поколений. 5. При половом размножении гаметы сливаются, происходит оплодотворение, в результате которого и развивается гаметофит. 6. В водных экосистемах водоросли выполняют функцию продуцентов. </a:t>
            </a:r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4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643602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 соматических клетках дрозофилы содержится 8 хромосом. Какое число хромосом и молекул ДНК содержится в ядре при гаметогенезе перед началом мейоза I и мейоза II? </a:t>
            </a:r>
            <a:endParaRPr lang="ru-RU" sz="4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5.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71504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Какой хромосомный набор характерен для клеток зародыша и эндосперма семени, листьев цветкового растения. Объясните результат в каждом случае.</a:t>
            </a:r>
            <a:endParaRPr lang="ru-RU" sz="4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6.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786478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Введение в вену больших доз лекарственных препаратов сопровождается их разбавлением физиологическим раствором (0,9% раствором </a:t>
            </a:r>
            <a:r>
              <a:rPr lang="ru-RU" sz="4800" dirty="0" err="1" smtClean="0"/>
              <a:t>NaСl</a:t>
            </a:r>
            <a:r>
              <a:rPr lang="ru-RU" sz="4800" dirty="0" smtClean="0"/>
              <a:t>). Поясните, почему</a:t>
            </a:r>
            <a:endParaRPr lang="ru-RU" sz="4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7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186766" cy="564360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 небольшом водоеме, образовавшемся после разлива реки, обнаружены следующие организмы: инфузории-туфельки, дафнии, белые </a:t>
            </a:r>
            <a:r>
              <a:rPr lang="ru-RU" sz="4000" dirty="0" err="1" smtClean="0"/>
              <a:t>планарии</a:t>
            </a:r>
            <a:r>
              <a:rPr lang="ru-RU" sz="4000" dirty="0" smtClean="0"/>
              <a:t>, большой прудовик, циклопы, гидры. Объясните, можно ли этот водоём считать экосистемой</a:t>
            </a:r>
            <a:endParaRPr lang="ru-RU" sz="4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8.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7864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   </a:t>
            </a:r>
            <a:r>
              <a:rPr lang="ru-RU" sz="4400" dirty="0" smtClean="0"/>
              <a:t>У </a:t>
            </a:r>
            <a:r>
              <a:rPr lang="ru-RU" sz="4400" dirty="0" smtClean="0"/>
              <a:t>отца четвертая группа крови </a:t>
            </a:r>
            <a:r>
              <a:rPr lang="ru-RU" sz="4400" dirty="0" smtClean="0"/>
              <a:t>и отрицательный </a:t>
            </a:r>
            <a:r>
              <a:rPr lang="ru-RU" sz="4400" dirty="0" smtClean="0"/>
              <a:t>резус, у матери – первая группа и положительный резус (</a:t>
            </a:r>
            <a:r>
              <a:rPr lang="ru-RU" sz="4400" dirty="0" err="1" smtClean="0"/>
              <a:t>гомозигота</a:t>
            </a:r>
            <a:r>
              <a:rPr lang="ru-RU" sz="4400" dirty="0" smtClean="0"/>
              <a:t>).Какие группы крови и резус будет у детей?</a:t>
            </a:r>
            <a:endParaRPr lang="ru-RU" sz="4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9.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64360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Для борьбы с насекомыми-вредителями человек применяет химические вещества. Укажите не менее 3-х изменений </a:t>
            </a:r>
            <a:r>
              <a:rPr lang="ru-RU" sz="4000" dirty="0" smtClean="0"/>
              <a:t>жизни дубравы. </a:t>
            </a:r>
            <a:r>
              <a:rPr lang="ru-RU" sz="4000" dirty="0" smtClean="0"/>
              <a:t>Объясните, почему они произойдут</a:t>
            </a:r>
            <a:endParaRPr lang="ru-RU" sz="4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10.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643602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Слишком  быстрый подъем водолазов с большой глубины приводит к кессонной болезни, в результате чего человек даже может умереть. Что является причиной этого заболевания?</a:t>
            </a:r>
            <a:endParaRPr lang="ru-RU" sz="4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Пункт отдыха.</a:t>
            </a:r>
            <a:br>
              <a:rPr lang="ru-RU" dirty="0" smtClean="0"/>
            </a:br>
            <a:r>
              <a:rPr lang="ru-RU" dirty="0" smtClean="0"/>
              <a:t>Интересные факты.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9720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Пиявка</a:t>
            </a:r>
            <a:r>
              <a:rPr lang="ru-RU" dirty="0" smtClean="0"/>
              <a:t>, насосавшись крови курильщика, отпадает мёртвой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Чтобы </a:t>
            </a:r>
            <a:r>
              <a:rPr lang="ru-RU" dirty="0" smtClean="0"/>
              <a:t>заснуть, нормальному человеку требуется в среднем 7 минут.</a:t>
            </a:r>
          </a:p>
          <a:p>
            <a:r>
              <a:rPr lang="ru-RU" dirty="0" smtClean="0"/>
              <a:t> </a:t>
            </a:r>
            <a:r>
              <a:rPr lang="ru-RU" dirty="0" smtClean="0"/>
              <a:t>Шанс дожить до 116 лет имеет один человек из двух миллионов.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Каждую секунду 1% населения Земли мертвецки пьян.</a:t>
            </a:r>
          </a:p>
          <a:p>
            <a:r>
              <a:rPr lang="ru-RU" dirty="0" smtClean="0"/>
              <a:t>Во </a:t>
            </a:r>
            <a:r>
              <a:rPr lang="ru-RU" dirty="0" smtClean="0"/>
              <a:t>сне вы сжигаете больше </a:t>
            </a:r>
            <a:r>
              <a:rPr lang="ru-RU" dirty="0" err="1" smtClean="0"/>
              <a:t>калоpий</a:t>
            </a:r>
            <a:r>
              <a:rPr lang="ru-RU" dirty="0" smtClean="0"/>
              <a:t>, чем во </a:t>
            </a:r>
            <a:r>
              <a:rPr lang="ru-RU" dirty="0" err="1" smtClean="0"/>
              <a:t>вpемя</a:t>
            </a:r>
            <a:r>
              <a:rPr lang="ru-RU" dirty="0" smtClean="0"/>
              <a:t> </a:t>
            </a:r>
            <a:r>
              <a:rPr lang="ru-RU" dirty="0" err="1" smtClean="0"/>
              <a:t>пpосмотpа</a:t>
            </a:r>
            <a:r>
              <a:rPr lang="ru-RU" dirty="0" smtClean="0"/>
              <a:t> </a:t>
            </a:r>
            <a:r>
              <a:rPr lang="ru-RU" dirty="0" err="1" smtClean="0"/>
              <a:t>телевизоpа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258204" cy="650085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Женщины в </a:t>
            </a:r>
            <a:r>
              <a:rPr lang="ru-RU" dirty="0" err="1" smtClean="0"/>
              <a:t>сpеднем</a:t>
            </a:r>
            <a:r>
              <a:rPr lang="ru-RU" dirty="0" smtClean="0"/>
              <a:t> </a:t>
            </a:r>
            <a:r>
              <a:rPr lang="ru-RU" dirty="0" err="1" smtClean="0"/>
              <a:t>моpгают</a:t>
            </a:r>
            <a:r>
              <a:rPr lang="ru-RU" dirty="0" smtClean="0"/>
              <a:t> вдвое чаще мужчин.</a:t>
            </a:r>
          </a:p>
          <a:p>
            <a:r>
              <a:rPr lang="ru-RU" dirty="0" smtClean="0"/>
              <a:t>Каждый </a:t>
            </a:r>
            <a:r>
              <a:rPr lang="ru-RU" dirty="0" smtClean="0"/>
              <a:t>год от укусов пчёл погибает людей больше, чем от укусов змей.</a:t>
            </a:r>
          </a:p>
          <a:p>
            <a:r>
              <a:rPr lang="ru-RU" dirty="0" smtClean="0"/>
              <a:t>Слоны </a:t>
            </a:r>
            <a:r>
              <a:rPr lang="ru-RU" dirty="0" smtClean="0"/>
              <a:t>и люди - единственные млекопитающие, которые </a:t>
            </a:r>
            <a:r>
              <a:rPr lang="ru-RU" dirty="0" err="1" smtClean="0"/>
              <a:t>могyт</a:t>
            </a:r>
            <a:r>
              <a:rPr lang="ru-RU" dirty="0" smtClean="0"/>
              <a:t> стоять на голове.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Без воды человек может прожить не более 2-3 дней.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За среднюю продолжительность жизни сердце перекачивает около 250 миллионов литров крови.</a:t>
            </a:r>
          </a:p>
          <a:p>
            <a:r>
              <a:rPr lang="ru-RU" dirty="0" smtClean="0"/>
              <a:t> </a:t>
            </a:r>
            <a:r>
              <a:rPr lang="ru-RU" dirty="0" smtClean="0"/>
              <a:t>Человеческий скелет полностью обновляется каждые три месяца.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 теле одного взрослого человека массой в 65 кг достаточно железа для изготовления одного гвоздя.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Разминка из части А</a:t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800" dirty="0" err="1" smtClean="0"/>
              <a:t>Деспирализация</a:t>
            </a:r>
            <a:r>
              <a:rPr lang="ru-RU" sz="2800" dirty="0" smtClean="0"/>
              <a:t> </a:t>
            </a:r>
            <a:r>
              <a:rPr lang="ru-RU" sz="2800" dirty="0" smtClean="0"/>
              <a:t> хромосом </a:t>
            </a:r>
            <a:r>
              <a:rPr lang="ru-RU" sz="2800" dirty="0" smtClean="0"/>
              <a:t>при делении клетки происходит в</a:t>
            </a:r>
          </a:p>
          <a:p>
            <a:pPr marL="457200" indent="-457200">
              <a:buAutoNum type="arabicParenR"/>
            </a:pPr>
            <a:r>
              <a:rPr lang="ru-RU" sz="2800" dirty="0" smtClean="0"/>
              <a:t>Профазе 2) метафазе 3) анафазе 4) телофазе.</a:t>
            </a:r>
          </a:p>
          <a:p>
            <a:pPr marL="457200" indent="-457200">
              <a:buNone/>
            </a:pPr>
            <a:r>
              <a:rPr lang="ru-RU" sz="2800" dirty="0" smtClean="0"/>
              <a:t>2.     Лизосомы в клетке образуются в</a:t>
            </a:r>
          </a:p>
          <a:p>
            <a:pPr marL="457200" indent="-457200">
              <a:buNone/>
            </a:pPr>
            <a:r>
              <a:rPr lang="ru-RU" sz="2800" dirty="0" smtClean="0"/>
              <a:t> 1) эндоплазматической </a:t>
            </a:r>
            <a:r>
              <a:rPr lang="ru-RU" sz="2800" dirty="0" smtClean="0"/>
              <a:t>сети 2)митохондриях 3)клеточном центре  4)КГ</a:t>
            </a:r>
            <a:r>
              <a:rPr lang="ru-RU" sz="2800" dirty="0" smtClean="0"/>
              <a:t>. </a:t>
            </a:r>
          </a:p>
          <a:p>
            <a:pPr marL="457200" indent="-457200">
              <a:buNone/>
            </a:pPr>
            <a:r>
              <a:rPr lang="ru-RU" sz="2800" dirty="0" smtClean="0"/>
              <a:t>3. Живые организмы нуждаются в азоте,  так  как они  служат</a:t>
            </a:r>
          </a:p>
          <a:p>
            <a:pPr marL="457200" indent="-457200">
              <a:buNone/>
            </a:pPr>
            <a:r>
              <a:rPr lang="ru-RU" sz="2800" dirty="0" smtClean="0"/>
              <a:t>1)Главным составным белков и нуклеиновых кислот 2)основным источником энергии </a:t>
            </a:r>
            <a:r>
              <a:rPr lang="ru-RU" sz="2800" dirty="0" smtClean="0"/>
              <a:t> </a:t>
            </a:r>
            <a:r>
              <a:rPr lang="ru-RU" sz="2800" dirty="0" smtClean="0"/>
              <a:t>3)главным </a:t>
            </a:r>
            <a:r>
              <a:rPr lang="ru-RU" sz="2800" dirty="0" smtClean="0"/>
              <a:t>элементом жиров и углеводов.</a:t>
            </a:r>
          </a:p>
          <a:p>
            <a:pPr marL="457200" indent="-457200">
              <a:buNone/>
            </a:pPr>
            <a:endParaRPr lang="ru-RU" sz="2800" dirty="0" smtClean="0"/>
          </a:p>
          <a:p>
            <a:pPr marL="457200" indent="-457200"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0"/>
            <a:ext cx="8115328" cy="6858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У </a:t>
            </a:r>
            <a:r>
              <a:rPr lang="ru-RU" dirty="0" smtClean="0"/>
              <a:t>взрослого человека на теле от 300 до 500 тысяч волос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 smtClean="0"/>
              <a:t>40 лет человек начинает "расти вниз". Каждые 10 лет рост уменьшается на 1 см. Причина этого - высыхание хрящей в суставах и позвоночнике.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Правши в среднем живут на девять лет </a:t>
            </a:r>
            <a:r>
              <a:rPr lang="ru-RU" dirty="0" err="1" smtClean="0"/>
              <a:t>дольше,чем</a:t>
            </a:r>
            <a:r>
              <a:rPr lang="ru-RU" dirty="0" smtClean="0"/>
              <a:t> левши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Самая сильная мышца в человеческом теле - это язык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Человеческое сердце создаёт давление, способное разбрызгать кровь на расстояние в 10 метров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0"/>
            <a:ext cx="8186766" cy="6858000"/>
          </a:xfrm>
        </p:spPr>
        <p:txBody>
          <a:bodyPr/>
          <a:lstStyle/>
          <a:p>
            <a:r>
              <a:rPr lang="ru-RU" dirty="0" smtClean="0"/>
              <a:t>Человеку чихнуть с открытыми глазами невозможно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Среди людей, которые могут двигать ушами только одна треть может двигать одним ухом.</a:t>
            </a:r>
          </a:p>
          <a:p>
            <a:r>
              <a:rPr lang="ru-RU" dirty="0" smtClean="0"/>
              <a:t>За всю свою жизнь человек вырабатывает столько слюны, что её хватило бы на 2 больших бассейна.</a:t>
            </a:r>
          </a:p>
          <a:p>
            <a:r>
              <a:rPr lang="ru-RU" dirty="0" smtClean="0"/>
              <a:t>На теле одного человека живёт больше живых организмов, чем людей на Земле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Один человеческий волос может выдержать вес до 3 кг.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14290"/>
            <a:ext cx="8043890" cy="664371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теле человека можно найти столько хлора, что хватило бы для дезинфекции пяти бассейнов; столько фосфора, что можно было бы изготовить 20 тысяч спичечных головок; столько жира, что из него вышло бы 10 кусков мыла; достаточно серы, чтобы избавить собаку от блох; достаточно глицерина, чтобы взорвать артиллерийский снаряд.</a:t>
            </a:r>
          </a:p>
          <a:p>
            <a:r>
              <a:rPr lang="ru-RU" sz="2800" dirty="0" smtClean="0"/>
              <a:t>Потеря влаги в размере 6-8% от веса тела вызывает у человека полуобморочное состояние, 10% - галлюцинации и нарушение глотательного рефлекса. Потеря 12% жидкости влечёт за собой остановку сердца.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154098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401080" cy="6858000"/>
          </a:xfrm>
        </p:spPr>
        <p:txBody>
          <a:bodyPr/>
          <a:lstStyle/>
          <a:p>
            <a:r>
              <a:rPr lang="ru-RU" dirty="0" smtClean="0"/>
              <a:t>По твёрдости зубную эмаль можно сравнить с кварцем. Известно, что даже острие сабли при ударе об эмаль тупится.</a:t>
            </a:r>
          </a:p>
          <a:p>
            <a:r>
              <a:rPr lang="ru-RU" dirty="0" smtClean="0"/>
              <a:t>Общий вес бактерий, живущих в организме человека, составляет аж 2 килограмма!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300906" cy="2857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Задания части 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57864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4.Функциональная единица генетического кода</a:t>
            </a:r>
          </a:p>
          <a:p>
            <a:pPr>
              <a:buNone/>
            </a:pPr>
            <a:r>
              <a:rPr lang="ru-RU" sz="2800" dirty="0" smtClean="0"/>
              <a:t>1)Нуклеотид  2)триплет 3)аминокислота 4)т РНК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5.Каждая аминокислота в клетке кодируется</a:t>
            </a:r>
          </a:p>
          <a:p>
            <a:pPr>
              <a:buNone/>
            </a:pPr>
            <a:r>
              <a:rPr lang="ru-RU" sz="2800" dirty="0" smtClean="0"/>
              <a:t>1)Одной молекулой </a:t>
            </a:r>
            <a:r>
              <a:rPr lang="ru-RU" sz="2800" dirty="0" smtClean="0"/>
              <a:t>ДНК  2)несколькими триплетами 3)несколькими генами  4)одним </a:t>
            </a:r>
            <a:r>
              <a:rPr lang="ru-RU" sz="2800" dirty="0" smtClean="0"/>
              <a:t>нуклеотидом.</a:t>
            </a:r>
          </a:p>
          <a:p>
            <a:pPr>
              <a:buNone/>
            </a:pPr>
            <a:r>
              <a:rPr lang="ru-RU" sz="2800" dirty="0" smtClean="0"/>
              <a:t>6.Чем сопровождается </a:t>
            </a:r>
            <a:r>
              <a:rPr lang="ru-RU" sz="2800" dirty="0" err="1" smtClean="0"/>
              <a:t>спирализация</a:t>
            </a:r>
            <a:r>
              <a:rPr lang="ru-RU" sz="2800" dirty="0" smtClean="0"/>
              <a:t> хромосом в начале митоза</a:t>
            </a:r>
          </a:p>
          <a:p>
            <a:pPr>
              <a:buNone/>
            </a:pPr>
            <a:r>
              <a:rPr lang="ru-RU" sz="2800" dirty="0" smtClean="0"/>
              <a:t>1)Приобретением </a:t>
            </a:r>
            <a:r>
              <a:rPr lang="ru-RU" sz="2800" dirty="0" err="1" smtClean="0"/>
              <a:t>двухромотидной</a:t>
            </a:r>
            <a:r>
              <a:rPr lang="ru-RU" sz="2800" dirty="0" smtClean="0"/>
              <a:t> </a:t>
            </a:r>
            <a:r>
              <a:rPr lang="ru-RU" sz="2800" dirty="0" smtClean="0"/>
              <a:t>структуры 2)удвоением ДНК 3)Транскрипцией 4)трансляцией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7.Сколько аллелей одного гена содержит яйцеклетка </a:t>
            </a:r>
            <a:r>
              <a:rPr lang="ru-RU" sz="2800" dirty="0" smtClean="0"/>
              <a:t>растения  </a:t>
            </a:r>
          </a:p>
          <a:p>
            <a:pPr>
              <a:buNone/>
            </a:pPr>
            <a:r>
              <a:rPr lang="ru-RU" sz="2800" dirty="0" smtClean="0"/>
              <a:t>1)1.   2)2   3)3   4)4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2857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Задания части 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301038" cy="6286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8.Парные гены гомологичных </a:t>
            </a:r>
            <a:r>
              <a:rPr lang="ru-RU" sz="2800" dirty="0" smtClean="0"/>
              <a:t>хромосом считают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1)сцепленными</a:t>
            </a:r>
          </a:p>
          <a:p>
            <a:pPr>
              <a:buNone/>
            </a:pPr>
            <a:r>
              <a:rPr lang="ru-RU" sz="2800" dirty="0" smtClean="0"/>
              <a:t>2)неаллельными 3)аллельными 4)диплоидными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9.Каковы генотипы родителей при </a:t>
            </a:r>
            <a:r>
              <a:rPr lang="ru-RU" sz="2800" dirty="0" err="1" smtClean="0"/>
              <a:t>дигибридном</a:t>
            </a:r>
            <a:r>
              <a:rPr lang="ru-RU" sz="2800" dirty="0" smtClean="0"/>
              <a:t> анализирующем скрещивании</a:t>
            </a:r>
          </a:p>
          <a:p>
            <a:pPr>
              <a:buNone/>
            </a:pPr>
            <a:r>
              <a:rPr lang="ru-RU" sz="2800" dirty="0" smtClean="0"/>
              <a:t>1)</a:t>
            </a:r>
            <a:r>
              <a:rPr lang="ru-RU" sz="2800" dirty="0" err="1" smtClean="0"/>
              <a:t>ААВВ+ВвВв</a:t>
            </a:r>
            <a:r>
              <a:rPr lang="ru-RU" sz="2800" dirty="0" smtClean="0"/>
              <a:t>   2)</a:t>
            </a:r>
            <a:r>
              <a:rPr lang="ru-RU" sz="2800" dirty="0" err="1" smtClean="0"/>
              <a:t>АаВв+аавв</a:t>
            </a:r>
            <a:r>
              <a:rPr lang="ru-RU" sz="2800" dirty="0" smtClean="0"/>
              <a:t>   3)</a:t>
            </a:r>
            <a:r>
              <a:rPr lang="ru-RU" sz="2800" dirty="0" err="1" smtClean="0"/>
              <a:t>ААВВ+ааВВ</a:t>
            </a:r>
            <a:r>
              <a:rPr lang="ru-RU" sz="2800" dirty="0" smtClean="0"/>
              <a:t>  4)</a:t>
            </a:r>
            <a:r>
              <a:rPr lang="ru-RU" sz="2800" dirty="0" err="1" smtClean="0"/>
              <a:t>Аа+аа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10. Нуклеотид А-20%.сколько будет Г</a:t>
            </a:r>
          </a:p>
          <a:p>
            <a:pPr>
              <a:buNone/>
            </a:pPr>
            <a:r>
              <a:rPr lang="ru-RU" sz="2800" dirty="0" smtClean="0"/>
              <a:t>1)20   2)60   3)80    4)30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11.В организме человека к радиации больше </a:t>
            </a:r>
            <a:r>
              <a:rPr lang="ru-RU" sz="2800" dirty="0" err="1" smtClean="0"/>
              <a:t>чув-ны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1)половые и кроветворные </a:t>
            </a:r>
            <a:r>
              <a:rPr lang="ru-RU" sz="2800" dirty="0" smtClean="0"/>
              <a:t>клетки 2)хрящевые </a:t>
            </a:r>
            <a:r>
              <a:rPr lang="ru-RU" sz="2800" dirty="0" smtClean="0"/>
              <a:t>и </a:t>
            </a:r>
            <a:r>
              <a:rPr lang="ru-RU" sz="2800" dirty="0" smtClean="0"/>
              <a:t>костные 3)эпителиальные </a:t>
            </a:r>
            <a:r>
              <a:rPr lang="ru-RU" sz="2800" dirty="0" smtClean="0"/>
              <a:t>и </a:t>
            </a:r>
            <a:r>
              <a:rPr lang="ru-RU" sz="2800" dirty="0" smtClean="0"/>
              <a:t>жировые 4)железистые </a:t>
            </a:r>
            <a:r>
              <a:rPr lang="ru-RU" sz="2800" dirty="0" smtClean="0"/>
              <a:t>и мышечные.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15370" cy="2254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Задания части 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58246" cy="62151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12.Полиплоидные организмы возникают в </a:t>
            </a:r>
            <a:r>
              <a:rPr lang="ru-RU" sz="2800" dirty="0" err="1" smtClean="0"/>
              <a:t>рез-те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1)геномных </a:t>
            </a:r>
            <a:r>
              <a:rPr lang="ru-RU" sz="2800" dirty="0" smtClean="0"/>
              <a:t>мутаций 2)генных </a:t>
            </a:r>
            <a:r>
              <a:rPr lang="ru-RU" sz="2800" dirty="0" err="1" smtClean="0"/>
              <a:t>мут</a:t>
            </a:r>
            <a:r>
              <a:rPr lang="ru-RU" sz="2800" dirty="0" smtClean="0"/>
              <a:t> 3)хромосомных </a:t>
            </a:r>
            <a:r>
              <a:rPr lang="ru-RU" sz="2800" dirty="0" err="1" smtClean="0"/>
              <a:t>мут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13.Вид мутаций при изменении структуры ДНК в митохондриях</a:t>
            </a:r>
          </a:p>
          <a:p>
            <a:pPr>
              <a:buNone/>
            </a:pPr>
            <a:r>
              <a:rPr lang="ru-RU" sz="2800" dirty="0" smtClean="0"/>
              <a:t>1)Геномная 2)хромосомная 3)цитоплазматическая 4)комбинативная</a:t>
            </a:r>
            <a:r>
              <a:rPr lang="ru-RU" sz="2800" dirty="0" smtClean="0"/>
              <a:t>.</a:t>
            </a:r>
          </a:p>
          <a:p>
            <a:pPr>
              <a:buNone/>
            </a:pPr>
            <a:r>
              <a:rPr lang="ru-RU" sz="2800" dirty="0" smtClean="0"/>
              <a:t>14.Пути восстановления плодовитости у межвидовых гибридов</a:t>
            </a:r>
          </a:p>
          <a:p>
            <a:pPr>
              <a:buNone/>
            </a:pPr>
            <a:r>
              <a:rPr lang="ru-RU" sz="2800" dirty="0" smtClean="0"/>
              <a:t>1)получают </a:t>
            </a:r>
            <a:r>
              <a:rPr lang="ru-RU" sz="2800" dirty="0" err="1" smtClean="0"/>
              <a:t>полиплоиды</a:t>
            </a:r>
            <a:r>
              <a:rPr lang="ru-RU" sz="2800" dirty="0" smtClean="0"/>
              <a:t> 2)размножают </a:t>
            </a:r>
            <a:r>
              <a:rPr lang="ru-RU" sz="2800" dirty="0" smtClean="0"/>
              <a:t>вегетативно</a:t>
            </a:r>
          </a:p>
          <a:p>
            <a:pPr>
              <a:buNone/>
            </a:pPr>
            <a:r>
              <a:rPr lang="ru-RU" sz="2800" dirty="0" smtClean="0"/>
              <a:t>3)получают гетерозисы 4)выводят чистые линии.</a:t>
            </a:r>
          </a:p>
          <a:p>
            <a:pPr>
              <a:buNone/>
            </a:pPr>
            <a:r>
              <a:rPr lang="ru-RU" sz="2800" dirty="0" smtClean="0"/>
              <a:t>15.Признак </a:t>
            </a:r>
            <a:r>
              <a:rPr lang="ru-RU" sz="2800" dirty="0" smtClean="0"/>
              <a:t>сложноцветных</a:t>
            </a:r>
          </a:p>
          <a:p>
            <a:pPr>
              <a:buNone/>
            </a:pPr>
            <a:r>
              <a:rPr lang="ru-RU" sz="2800" dirty="0" smtClean="0"/>
              <a:t>1)четырехчленный </a:t>
            </a:r>
            <a:r>
              <a:rPr lang="ru-RU" sz="2800" dirty="0" smtClean="0"/>
              <a:t>цветок 2)соцветие корзинка 3)плод </a:t>
            </a:r>
            <a:r>
              <a:rPr lang="ru-RU" sz="2800" dirty="0" err="1" smtClean="0"/>
              <a:t>стучок</a:t>
            </a:r>
            <a:r>
              <a:rPr lang="ru-RU" sz="2800" dirty="0" smtClean="0"/>
              <a:t> 4)плод </a:t>
            </a:r>
            <a:r>
              <a:rPr lang="ru-RU" sz="2800" dirty="0" smtClean="0"/>
              <a:t>зерновка.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5083188"/>
          </a:xfrm>
        </p:spPr>
        <p:txBody>
          <a:bodyPr>
            <a:noAutofit/>
          </a:bodyPr>
          <a:lstStyle/>
          <a:p>
            <a:r>
              <a:rPr lang="ru-RU" sz="9600" smtClean="0"/>
              <a:t>Остановка в части В</a:t>
            </a:r>
            <a:endParaRPr lang="ru-RU" sz="9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296842"/>
          </a:xfrm>
        </p:spPr>
        <p:txBody>
          <a:bodyPr>
            <a:no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143932" cy="5626121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Установите соответствие между организмами и способами их дыхания  А) инфузория - туфелька Б) гидра пресноводная В) бычий цепень Г) белая </a:t>
            </a:r>
            <a:r>
              <a:rPr lang="ru-RU" dirty="0" err="1" smtClean="0"/>
              <a:t>планария</a:t>
            </a:r>
            <a:r>
              <a:rPr lang="ru-RU" dirty="0" smtClean="0"/>
              <a:t> Д) печеночный сосальщик Е) аскарида </a:t>
            </a:r>
            <a:endParaRPr lang="ru-RU" dirty="0" smtClean="0"/>
          </a:p>
          <a:p>
            <a:r>
              <a:rPr lang="ru-RU" dirty="0" smtClean="0"/>
              <a:t>СПОСОБЫ </a:t>
            </a:r>
            <a:r>
              <a:rPr lang="ru-RU" dirty="0" smtClean="0"/>
              <a:t>ДЫХАНИЯ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 smtClean="0"/>
              <a:t>) </a:t>
            </a:r>
            <a:r>
              <a:rPr lang="ru-RU" dirty="0" err="1" smtClean="0"/>
              <a:t>бескислородное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/>
              <a:t>2) кислородное 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500990" cy="368280"/>
          </a:xfrm>
        </p:spPr>
        <p:txBody>
          <a:bodyPr>
            <a:noAutofit/>
          </a:bodyPr>
          <a:lstStyle/>
          <a:p>
            <a:r>
              <a:rPr lang="ru-RU" sz="2400" dirty="0" smtClean="0"/>
              <a:t>2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14356"/>
            <a:ext cx="8115328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нервной системе человека вставочные нейроны передают нервные импульсы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с </a:t>
            </a:r>
            <a:r>
              <a:rPr lang="ru-RU" dirty="0" smtClean="0"/>
              <a:t>двигательного нейрона в головной </a:t>
            </a:r>
            <a:r>
              <a:rPr lang="ru-RU" dirty="0" smtClean="0"/>
              <a:t>мозг 2</a:t>
            </a:r>
            <a:r>
              <a:rPr lang="ru-RU" dirty="0" smtClean="0"/>
              <a:t>) от рабочего органа в спинной мозг </a:t>
            </a:r>
            <a:r>
              <a:rPr lang="ru-RU" dirty="0" smtClean="0"/>
              <a:t>      3</a:t>
            </a:r>
            <a:r>
              <a:rPr lang="ru-RU" dirty="0" smtClean="0"/>
              <a:t>) от спинного мозга в головной мозг </a:t>
            </a:r>
            <a:r>
              <a:rPr lang="ru-RU" dirty="0" smtClean="0"/>
              <a:t>      4</a:t>
            </a:r>
            <a:r>
              <a:rPr lang="ru-RU" dirty="0" smtClean="0"/>
              <a:t>) от чувствительных нейронов к рабочим органам </a:t>
            </a:r>
            <a:r>
              <a:rPr lang="ru-RU" dirty="0" smtClean="0"/>
              <a:t>                                                             5</a:t>
            </a:r>
            <a:r>
              <a:rPr lang="ru-RU" dirty="0" smtClean="0"/>
              <a:t>) от чувствительных нейронов к двигательным нейронам 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6</a:t>
            </a:r>
            <a:r>
              <a:rPr lang="ru-RU" dirty="0" smtClean="0"/>
              <a:t>) из головного мозга к двигательным нейронам 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1473</Words>
  <Application>Microsoft Office PowerPoint</Application>
  <PresentationFormat>Экран (4:3)</PresentationFormat>
  <Paragraphs>158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Брейн-ринг</vt:lpstr>
      <vt:lpstr>Цель мероприятия:</vt:lpstr>
      <vt:lpstr>Разминка из части А </vt:lpstr>
      <vt:lpstr>Задания части А</vt:lpstr>
      <vt:lpstr>Задания части А</vt:lpstr>
      <vt:lpstr>Задания части А</vt:lpstr>
      <vt:lpstr>Остановка в части В</vt:lpstr>
      <vt:lpstr>1</vt:lpstr>
      <vt:lpstr>2</vt:lpstr>
      <vt:lpstr>3.</vt:lpstr>
      <vt:lpstr>4.</vt:lpstr>
      <vt:lpstr>5.</vt:lpstr>
      <vt:lpstr>6.</vt:lpstr>
      <vt:lpstr>7</vt:lpstr>
      <vt:lpstr>8</vt:lpstr>
      <vt:lpstr>9.</vt:lpstr>
      <vt:lpstr>Остановка в части</vt:lpstr>
      <vt:lpstr>1</vt:lpstr>
      <vt:lpstr>2.</vt:lpstr>
      <vt:lpstr>.</vt:lpstr>
      <vt:lpstr>4</vt:lpstr>
      <vt:lpstr>5.</vt:lpstr>
      <vt:lpstr>6.</vt:lpstr>
      <vt:lpstr>7</vt:lpstr>
      <vt:lpstr>8.</vt:lpstr>
      <vt:lpstr>9.</vt:lpstr>
      <vt:lpstr>10.</vt:lpstr>
      <vt:lpstr>Пункт отдыха. Интересные факты.</vt:lpstr>
      <vt:lpstr>.</vt:lpstr>
      <vt:lpstr>.</vt:lpstr>
      <vt:lpstr>.</vt:lpstr>
      <vt:lpstr>.</vt:lpstr>
      <vt:lpstr>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Брейн-ринг</dc:title>
  <dc:creator>Аминка</dc:creator>
  <cp:lastModifiedBy>Гасанова</cp:lastModifiedBy>
  <cp:revision>65</cp:revision>
  <dcterms:created xsi:type="dcterms:W3CDTF">2016-04-18T14:08:59Z</dcterms:created>
  <dcterms:modified xsi:type="dcterms:W3CDTF">2016-04-24T21:37:49Z</dcterms:modified>
</cp:coreProperties>
</file>